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83" r:id="rId2"/>
    <p:sldId id="282" r:id="rId3"/>
    <p:sldId id="308" r:id="rId4"/>
    <p:sldId id="309" r:id="rId5"/>
    <p:sldId id="396" r:id="rId6"/>
    <p:sldId id="328" r:id="rId7"/>
    <p:sldId id="397" r:id="rId8"/>
    <p:sldId id="312" r:id="rId9"/>
    <p:sldId id="398" r:id="rId10"/>
    <p:sldId id="306" r:id="rId11"/>
    <p:sldId id="317" r:id="rId12"/>
    <p:sldId id="318" r:id="rId13"/>
    <p:sldId id="394" r:id="rId14"/>
    <p:sldId id="395" r:id="rId15"/>
    <p:sldId id="381" r:id="rId16"/>
    <p:sldId id="382" r:id="rId17"/>
    <p:sldId id="316" r:id="rId18"/>
    <p:sldId id="323" r:id="rId19"/>
    <p:sldId id="311" r:id="rId20"/>
    <p:sldId id="360" r:id="rId21"/>
    <p:sldId id="361" r:id="rId22"/>
    <p:sldId id="302" r:id="rId23"/>
    <p:sldId id="362" r:id="rId24"/>
    <p:sldId id="363" r:id="rId25"/>
    <p:sldId id="365" r:id="rId26"/>
    <p:sldId id="364" r:id="rId27"/>
    <p:sldId id="366" r:id="rId28"/>
    <p:sldId id="324" r:id="rId29"/>
    <p:sldId id="325" r:id="rId30"/>
    <p:sldId id="326" r:id="rId31"/>
    <p:sldId id="327" r:id="rId32"/>
    <p:sldId id="367" r:id="rId33"/>
    <p:sldId id="352" r:id="rId34"/>
    <p:sldId id="368" r:id="rId35"/>
    <p:sldId id="353" r:id="rId36"/>
    <p:sldId id="358" r:id="rId37"/>
    <p:sldId id="310" r:id="rId38"/>
    <p:sldId id="337" r:id="rId39"/>
    <p:sldId id="372" r:id="rId40"/>
    <p:sldId id="370" r:id="rId41"/>
    <p:sldId id="375" r:id="rId42"/>
    <p:sldId id="371" r:id="rId43"/>
    <p:sldId id="376" r:id="rId44"/>
    <p:sldId id="377" r:id="rId45"/>
    <p:sldId id="339" r:id="rId46"/>
    <p:sldId id="342" r:id="rId47"/>
    <p:sldId id="346" r:id="rId48"/>
    <p:sldId id="373" r:id="rId49"/>
    <p:sldId id="374" r:id="rId50"/>
    <p:sldId id="350" r:id="rId51"/>
    <p:sldId id="351" r:id="rId52"/>
    <p:sldId id="343" r:id="rId53"/>
    <p:sldId id="383" r:id="rId54"/>
    <p:sldId id="384" r:id="rId55"/>
    <p:sldId id="313" r:id="rId56"/>
    <p:sldId id="385" r:id="rId57"/>
    <p:sldId id="386" r:id="rId58"/>
    <p:sldId id="315" r:id="rId59"/>
    <p:sldId id="387" r:id="rId60"/>
    <p:sldId id="307" r:id="rId61"/>
    <p:sldId id="314" r:id="rId62"/>
    <p:sldId id="388" r:id="rId63"/>
    <p:sldId id="322" r:id="rId64"/>
    <p:sldId id="321" r:id="rId65"/>
    <p:sldId id="389" r:id="rId66"/>
    <p:sldId id="390" r:id="rId67"/>
    <p:sldId id="391" r:id="rId68"/>
    <p:sldId id="392" r:id="rId69"/>
    <p:sldId id="393" r:id="rId70"/>
    <p:sldId id="344" r:id="rId71"/>
    <p:sldId id="399" r:id="rId72"/>
    <p:sldId id="400" r:id="rId73"/>
    <p:sldId id="332" r:id="rId74"/>
    <p:sldId id="338" r:id="rId75"/>
    <p:sldId id="401" r:id="rId76"/>
    <p:sldId id="402" r:id="rId77"/>
    <p:sldId id="403" r:id="rId78"/>
    <p:sldId id="341" r:id="rId79"/>
    <p:sldId id="369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33" r:id="rId88"/>
    <p:sldId id="434" r:id="rId89"/>
    <p:sldId id="411" r:id="rId90"/>
    <p:sldId id="412" r:id="rId91"/>
    <p:sldId id="380" r:id="rId92"/>
    <p:sldId id="413" r:id="rId93"/>
    <p:sldId id="414" r:id="rId94"/>
    <p:sldId id="348" r:id="rId95"/>
    <p:sldId id="415" r:id="rId96"/>
    <p:sldId id="347" r:id="rId97"/>
    <p:sldId id="416" r:id="rId98"/>
    <p:sldId id="417" r:id="rId99"/>
    <p:sldId id="418" r:id="rId100"/>
    <p:sldId id="356" r:id="rId101"/>
    <p:sldId id="419" r:id="rId102"/>
    <p:sldId id="359" r:id="rId103"/>
    <p:sldId id="420" r:id="rId104"/>
    <p:sldId id="427" r:id="rId105"/>
    <p:sldId id="421" r:id="rId106"/>
    <p:sldId id="423" r:id="rId107"/>
    <p:sldId id="428" r:id="rId108"/>
    <p:sldId id="422" r:id="rId109"/>
    <p:sldId id="430" r:id="rId110"/>
    <p:sldId id="435" r:id="rId111"/>
    <p:sldId id="436" r:id="rId112"/>
    <p:sldId id="437" r:id="rId113"/>
    <p:sldId id="431" r:id="rId114"/>
    <p:sldId id="432" r:id="rId115"/>
    <p:sldId id="426" r:id="rId116"/>
    <p:sldId id="300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BE5AC6"/>
    <a:srgbClr val="4472C4"/>
    <a:srgbClr val="E1CCF0"/>
    <a:srgbClr val="FFD5D5"/>
    <a:srgbClr val="203864"/>
    <a:srgbClr val="333F50"/>
    <a:srgbClr val="666699"/>
    <a:srgbClr val="000066"/>
    <a:srgbClr val="9DC3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3767" autoAdjust="0"/>
  </p:normalViewPr>
  <p:slideViewPr>
    <p:cSldViewPr snapToGrid="0" showGuides="1">
      <p:cViewPr varScale="1">
        <p:scale>
          <a:sx n="94" d="100"/>
          <a:sy n="94" d="100"/>
        </p:scale>
        <p:origin x="480" y="9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15:05:50.830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1 215,'5055'0,"-5035"-1,0-1,35-8,-33 5,0 2,24-2,-23 3,0-1,22-6,-22 4,0 2,25-2,43-8,-67 8,46-3,-48 6,0-1,-1-1,0-1,24-8,-24 6,1 1,-1 1,1 1,26-1,67-8,-80 7,52-2,-64 7,-1-1,28-7,41-4,60 15,68-4,-147-11,-53 8,0 1,30-1,651 3,-341 4,-248-4,121 5,-160 10,-53-8,0-2,30 3,83-8,54 4,-115 11,-51-9,0 0,27 1,149-7,85 4,-210 11,-52-8,0-2,30 3,139-8,74 4,-190 11,-53-9,1 0,28 1,5-4,-22-2,0 2,0 2,46 9,-36-5,1-2,0-2,0-2,54-4,1 0,-37 3,-18-2,0 2,0 3,73 12,-70-8,1-1,-1-3,1-2,52-5,9 1,1718 3,-1806-1,0-1,35-8,-41 8,10-3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15:05:50.841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2,'103'-1,"112"3,-144 11,-51-9,0 0,28 1,75 9,-83-8,61 1,482-8,-563 3,1 0,33 8,-32-6,0 0,24 1,407-4,-218-3,-213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15:05:50.842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60,'583'0,"-552"-1,58-12,-58 8,56-4,-60 9,0-1,0-2,35-7,-16 2,1 3,0 2,-1 2,48 5,13-2,342-2,-427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15:05:50.843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43,'2064'0,"-2033"2,58 10,-58-6,57 2,915-7,-445-3,-539 1,1-1,36-8,-36 5,1 1,27-1,20 4,-35 2,0-2,0-1,49-10,-46 6,0 2,0 1,0 2,47 4,-32-1,57-4,-65-8,-26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2023-05-05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customXml" Target="../ink/ink2.xml"/><Relationship Id="rId17" Type="http://schemas.openxmlformats.org/officeDocument/2006/relationships/image" Target="../media/image110.png"/><Relationship Id="rId2" Type="http://schemas.openxmlformats.org/officeDocument/2006/relationships/image" Target="../media/image99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jpe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5" Type="http://schemas.openxmlformats.org/officeDocument/2006/relationships/image" Target="../media/image109.png"/><Relationship Id="rId10" Type="http://schemas.openxmlformats.org/officeDocument/2006/relationships/customXml" Target="../ink/ink1.xml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customXml" Target="../ink/ink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6.png"/><Relationship Id="rId7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00E87C-340A-63BE-0EB2-E3AA99CDDE7E}"/>
              </a:ext>
            </a:extLst>
          </p:cNvPr>
          <p:cNvSpPr/>
          <p:nvPr/>
        </p:nvSpPr>
        <p:spPr>
          <a:xfrm>
            <a:off x="9972583" y="6527552"/>
            <a:ext cx="2219417" cy="33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4E260B-CECE-382A-4E27-0DBFF6E2883B}"/>
              </a:ext>
            </a:extLst>
          </p:cNvPr>
          <p:cNvSpPr/>
          <p:nvPr/>
        </p:nvSpPr>
        <p:spPr>
          <a:xfrm>
            <a:off x="0" y="3392092"/>
            <a:ext cx="12192000" cy="3494526"/>
          </a:xfrm>
          <a:prstGeom prst="rect">
            <a:avLst/>
          </a:prstGeom>
          <a:solidFill>
            <a:srgbClr val="E7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C29C9-5BA7-B774-35D0-2151D14CBEA2}"/>
              </a:ext>
            </a:extLst>
          </p:cNvPr>
          <p:cNvSpPr txBox="1"/>
          <p:nvPr/>
        </p:nvSpPr>
        <p:spPr>
          <a:xfrm>
            <a:off x="1352363" y="3464512"/>
            <a:ext cx="9487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주식 초보자의 리스크 관리를 위한</a:t>
            </a:r>
            <a:endParaRPr lang="en-US" altLang="ko-KR" sz="50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매수</a:t>
            </a:r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매도 추천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EACCC-9E40-BB76-634E-F8AF84A975C5}"/>
              </a:ext>
            </a:extLst>
          </p:cNvPr>
          <p:cNvSpPr txBox="1"/>
          <p:nvPr/>
        </p:nvSpPr>
        <p:spPr>
          <a:xfrm>
            <a:off x="91733" y="6235164"/>
            <a:ext cx="288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2023-1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시계열자료분석팀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서유진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이수린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장다연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1755316-1C3C-B877-5AC8-B1CA17DE7D45}"/>
              </a:ext>
            </a:extLst>
          </p:cNvPr>
          <p:cNvGrpSpPr/>
          <p:nvPr/>
        </p:nvGrpSpPr>
        <p:grpSpPr>
          <a:xfrm>
            <a:off x="-603685" y="-37497"/>
            <a:ext cx="13399364" cy="3415387"/>
            <a:chOff x="-3" y="-10950"/>
            <a:chExt cx="13399364" cy="3415387"/>
          </a:xfrm>
        </p:grpSpPr>
        <p:pic>
          <p:nvPicPr>
            <p:cNvPr id="19" name="그림 18" descr="텍스트, 여러, 여러 가지이(가) 표시된 사진&#10;&#10;자동 생성된 설명">
              <a:extLst>
                <a:ext uri="{FF2B5EF4-FFF2-40B4-BE49-F238E27FC236}">
                  <a16:creationId xmlns:a16="http://schemas.microsoft.com/office/drawing/2014/main" id="{B71308C5-F445-8500-AD8F-55EC3F9D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" y="-10949"/>
              <a:ext cx="3349841" cy="3404437"/>
            </a:xfrm>
            <a:prstGeom prst="rect">
              <a:avLst/>
            </a:prstGeom>
          </p:spPr>
        </p:pic>
        <p:pic>
          <p:nvPicPr>
            <p:cNvPr id="20" name="그림 19" descr="텍스트, 여러, 여러 가지이(가) 표시된 사진&#10;&#10;자동 생성된 설명">
              <a:extLst>
                <a:ext uri="{FF2B5EF4-FFF2-40B4-BE49-F238E27FC236}">
                  <a16:creationId xmlns:a16="http://schemas.microsoft.com/office/drawing/2014/main" id="{0FFE695F-1FE5-64CA-47BE-E512C6D0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838" y="0"/>
              <a:ext cx="3349841" cy="3404437"/>
            </a:xfrm>
            <a:prstGeom prst="rect">
              <a:avLst/>
            </a:prstGeom>
          </p:spPr>
        </p:pic>
        <p:pic>
          <p:nvPicPr>
            <p:cNvPr id="21" name="그림 20" descr="텍스트, 여러, 여러 가지이(가) 표시된 사진&#10;&#10;자동 생성된 설명">
              <a:extLst>
                <a:ext uri="{FF2B5EF4-FFF2-40B4-BE49-F238E27FC236}">
                  <a16:creationId xmlns:a16="http://schemas.microsoft.com/office/drawing/2014/main" id="{5C6F1E5C-E8A1-D946-0DDD-67A6E5CB1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679" y="-10950"/>
              <a:ext cx="3349841" cy="3404437"/>
            </a:xfrm>
            <a:prstGeom prst="rect">
              <a:avLst/>
            </a:prstGeom>
          </p:spPr>
        </p:pic>
        <p:pic>
          <p:nvPicPr>
            <p:cNvPr id="22" name="그림 21" descr="텍스트, 여러, 여러 가지이(가) 표시된 사진&#10;&#10;자동 생성된 설명">
              <a:extLst>
                <a:ext uri="{FF2B5EF4-FFF2-40B4-BE49-F238E27FC236}">
                  <a16:creationId xmlns:a16="http://schemas.microsoft.com/office/drawing/2014/main" id="{108C976B-5FB2-2BB3-0AA8-6C7B75F92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520" y="0"/>
              <a:ext cx="3349841" cy="3404437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537AB6-A5E8-36F5-867F-82F5CC74135B}"/>
              </a:ext>
            </a:extLst>
          </p:cNvPr>
          <p:cNvSpPr/>
          <p:nvPr/>
        </p:nvSpPr>
        <p:spPr>
          <a:xfrm>
            <a:off x="0" y="-36908"/>
            <a:ext cx="12192000" cy="342900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CE2E7-1CBE-5D5E-C9C5-267763F5F6C8}"/>
              </a:ext>
            </a:extLst>
          </p:cNvPr>
          <p:cNvSpPr txBox="1"/>
          <p:nvPr/>
        </p:nvSpPr>
        <p:spPr>
          <a:xfrm>
            <a:off x="1772571" y="2709514"/>
            <a:ext cx="8646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주린이</a:t>
            </a:r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주목</a:t>
            </a:r>
            <a:r>
              <a:rPr lang="en-US" altLang="ko-KR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 팔아</a:t>
            </a:r>
            <a:r>
              <a:rPr lang="en-US" altLang="ko-KR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?! </a:t>
            </a:r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말아</a:t>
            </a:r>
            <a:r>
              <a:rPr lang="en-US" altLang="ko-KR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?!</a:t>
            </a:r>
            <a:endParaRPr lang="ko-KR" altLang="en-US" sz="3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개별 지표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CCDA0E-0440-A9C0-A2F9-A611B2384A99}"/>
                </a:ext>
              </a:extLst>
            </p:cNvPr>
            <p:cNvSpPr txBox="1"/>
            <p:nvPr/>
          </p:nvSpPr>
          <p:spPr>
            <a:xfrm>
              <a:off x="1504243" y="2371431"/>
              <a:ext cx="2906081" cy="3376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주식 시세 추이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투자자별 거래 실적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외국인 보유량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공매도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국내 기사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영문 기사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네이버 증권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토론방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네이버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검색량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공통 지표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0EE4AD-C989-2A2F-A2AC-B16213CA6DD0}"/>
                </a:ext>
              </a:extLst>
            </p:cNvPr>
            <p:cNvSpPr txBox="1"/>
            <p:nvPr/>
          </p:nvSpPr>
          <p:spPr>
            <a:xfrm>
              <a:off x="5932745" y="2994679"/>
              <a:ext cx="2421143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코스피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비트코인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거래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경제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뉴스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산업 생산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E2113-BD96-E74A-7962-3106E70D9D7F}"/>
                </a:ext>
              </a:extLst>
            </p:cNvPr>
            <p:cNvSpPr txBox="1"/>
            <p:nvPr/>
          </p:nvSpPr>
          <p:spPr>
            <a:xfrm>
              <a:off x="8544921" y="2786930"/>
              <a:ext cx="2142836" cy="2545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물가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신뢰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실업률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한국은행 기준금리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환율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56523F-A378-4C0C-FB12-8FAE2F37A3E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4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FF7FDD3E-91C0-9700-EE67-7F6FCC1F469C}"/>
              </a:ext>
            </a:extLst>
          </p:cNvPr>
          <p:cNvSpPr/>
          <p:nvPr/>
        </p:nvSpPr>
        <p:spPr>
          <a:xfrm>
            <a:off x="1572449" y="1634351"/>
            <a:ext cx="4691105" cy="2104765"/>
          </a:xfrm>
          <a:prstGeom prst="cloudCallout">
            <a:avLst>
              <a:gd name="adj1" fmla="val -23861"/>
              <a:gd name="adj2" fmla="val 759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2E090-635C-79D5-AC6A-D3DC83D12B41}"/>
              </a:ext>
            </a:extLst>
          </p:cNvPr>
          <p:cNvSpPr txBox="1"/>
          <p:nvPr/>
        </p:nvSpPr>
        <p:spPr>
          <a:xfrm>
            <a:off x="1901702" y="2180828"/>
            <a:ext cx="413393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매수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매도 추천을 위해 등락률 기준으로 </a:t>
            </a:r>
            <a:endParaRPr lang="en-US" altLang="ko-KR" sz="1600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라벨링이 필요한데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기준을 어떻게 정해야 하지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27AF0C-2C03-FA17-2B10-FDE79A92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11" y="2578565"/>
            <a:ext cx="3885135" cy="28558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E14C29-36F0-EF9F-1B93-52A46AF6231A}"/>
              </a:ext>
            </a:extLst>
          </p:cNvPr>
          <p:cNvSpPr txBox="1"/>
          <p:nvPr/>
        </p:nvSpPr>
        <p:spPr>
          <a:xfrm>
            <a:off x="8079232" y="5457825"/>
            <a:ext cx="154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백창룡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교수님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BEF77-2CAE-763C-4DF9-999766BB82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6" y="3187063"/>
            <a:ext cx="1754196" cy="2640094"/>
          </a:xfrm>
          <a:prstGeom prst="rect">
            <a:avLst/>
          </a:prstGeom>
        </p:spPr>
      </p:pic>
      <p:pic>
        <p:nvPicPr>
          <p:cNvPr id="9" name="그림 8" descr="포유류이(가) 표시된 사진&#10;&#10;자동 생성된 설명">
            <a:extLst>
              <a:ext uri="{FF2B5EF4-FFF2-40B4-BE49-F238E27FC236}">
                <a16:creationId xmlns:a16="http://schemas.microsoft.com/office/drawing/2014/main" id="{7F8DE283-6C31-A956-10EA-266C4C061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89" y="2572696"/>
            <a:ext cx="1934414" cy="1934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766F29-378E-9150-CA3C-B8031066E6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97" y="4405747"/>
            <a:ext cx="493351" cy="49335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D769F27-E24C-3582-061A-3CDB3CAC35D1}"/>
              </a:ext>
            </a:extLst>
          </p:cNvPr>
          <p:cNvCxnSpPr>
            <a:cxnSpLocks/>
          </p:cNvCxnSpPr>
          <p:nvPr/>
        </p:nvCxnSpPr>
        <p:spPr>
          <a:xfrm>
            <a:off x="4158247" y="4283597"/>
            <a:ext cx="2105307" cy="0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D1D1EA-17A6-879D-6E8E-F4A96BAEB73E}"/>
              </a:ext>
            </a:extLst>
          </p:cNvPr>
          <p:cNvSpPr txBox="1"/>
          <p:nvPr/>
        </p:nvSpPr>
        <p:spPr>
          <a:xfrm>
            <a:off x="552392" y="800729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범주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VS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 상관관계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4486AD-0E6C-B471-55C6-38E64BB5C58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3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6A6A98-A0F4-2CD8-22C9-9E381D831AA9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FF7FDD3E-91C0-9700-EE67-7F6FCC1F469C}"/>
              </a:ext>
            </a:extLst>
          </p:cNvPr>
          <p:cNvSpPr/>
          <p:nvPr/>
        </p:nvSpPr>
        <p:spPr>
          <a:xfrm>
            <a:off x="1572449" y="1634351"/>
            <a:ext cx="4691105" cy="2104765"/>
          </a:xfrm>
          <a:prstGeom prst="cloudCallout">
            <a:avLst>
              <a:gd name="adj1" fmla="val -23861"/>
              <a:gd name="adj2" fmla="val 7599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C2E090-635C-79D5-AC6A-D3DC83D12B41}"/>
              </a:ext>
            </a:extLst>
          </p:cNvPr>
          <p:cNvSpPr txBox="1"/>
          <p:nvPr/>
        </p:nvSpPr>
        <p:spPr>
          <a:xfrm>
            <a:off x="1901702" y="2180828"/>
            <a:ext cx="413393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매수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매도 추천을 위해 등락률 기준으로 </a:t>
            </a:r>
            <a:endParaRPr lang="en-US" altLang="ko-KR" sz="1600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라벨링이 필요한데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기준을 어떻게 정해야 하지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27AF0C-2C03-FA17-2B10-FDE79A92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11" y="2578565"/>
            <a:ext cx="3885135" cy="28558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DE14C29-36F0-EF9F-1B93-52A46AF6231A}"/>
              </a:ext>
            </a:extLst>
          </p:cNvPr>
          <p:cNvSpPr txBox="1"/>
          <p:nvPr/>
        </p:nvSpPr>
        <p:spPr>
          <a:xfrm>
            <a:off x="8079232" y="5457825"/>
            <a:ext cx="154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백창룡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교수님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BEF77-2CAE-763C-4DF9-999766BB82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6" y="3187063"/>
            <a:ext cx="1754196" cy="2640094"/>
          </a:xfrm>
          <a:prstGeom prst="rect">
            <a:avLst/>
          </a:prstGeom>
        </p:spPr>
      </p:pic>
      <p:pic>
        <p:nvPicPr>
          <p:cNvPr id="9" name="그림 8" descr="포유류이(가) 표시된 사진&#10;&#10;자동 생성된 설명">
            <a:extLst>
              <a:ext uri="{FF2B5EF4-FFF2-40B4-BE49-F238E27FC236}">
                <a16:creationId xmlns:a16="http://schemas.microsoft.com/office/drawing/2014/main" id="{7F8DE283-6C31-A956-10EA-266C4C061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89" y="2572696"/>
            <a:ext cx="1934414" cy="19344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766F29-378E-9150-CA3C-B8031066E6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97" y="4405747"/>
            <a:ext cx="493351" cy="49335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D769F27-E24C-3582-061A-3CDB3CAC35D1}"/>
              </a:ext>
            </a:extLst>
          </p:cNvPr>
          <p:cNvCxnSpPr>
            <a:cxnSpLocks/>
          </p:cNvCxnSpPr>
          <p:nvPr/>
        </p:nvCxnSpPr>
        <p:spPr>
          <a:xfrm>
            <a:off x="4158247" y="4283597"/>
            <a:ext cx="2105307" cy="0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D1D1EA-17A6-879D-6E8E-F4A96BAEB73E}"/>
              </a:ext>
            </a:extLst>
          </p:cNvPr>
          <p:cNvSpPr txBox="1"/>
          <p:nvPr/>
        </p:nvSpPr>
        <p:spPr>
          <a:xfrm>
            <a:off x="552392" y="800729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범주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VS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 상관관계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2AA96-BCC1-26ED-CE40-426839DB7741}"/>
              </a:ext>
            </a:extLst>
          </p:cNvPr>
          <p:cNvSpPr/>
          <p:nvPr/>
        </p:nvSpPr>
        <p:spPr>
          <a:xfrm>
            <a:off x="-16062" y="-3273"/>
            <a:ext cx="12208062" cy="68612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309E1F-F7E4-3B5D-98A6-EF2859EC4D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5" y="4038077"/>
            <a:ext cx="3580617" cy="2014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91C52D-65F4-2F26-115E-718159997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34" y="844451"/>
            <a:ext cx="5372351" cy="26835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9D8B37-57C8-CC24-8CB9-329FF91BD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90" y="1399348"/>
            <a:ext cx="5048840" cy="193064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8B6694A0-4BAD-9216-FE02-B6BF36B27560}"/>
              </a:ext>
            </a:extLst>
          </p:cNvPr>
          <p:cNvSpPr/>
          <p:nvPr/>
        </p:nvSpPr>
        <p:spPr>
          <a:xfrm>
            <a:off x="5644600" y="3689290"/>
            <a:ext cx="5478839" cy="2428875"/>
          </a:xfrm>
          <a:prstGeom prst="wedgeRectCallout">
            <a:avLst>
              <a:gd name="adj1" fmla="val -62071"/>
              <a:gd name="adj2" fmla="val 19363"/>
            </a:avLst>
          </a:prstGeom>
          <a:solidFill>
            <a:schemeClr val="bg2">
              <a:lumMod val="10000"/>
            </a:schemeClr>
          </a:solidFill>
          <a:ln w="28575" cap="rnd" cmpd="sng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AB5B5-D5B1-720D-CC2A-D1D3D211930A}"/>
              </a:ext>
            </a:extLst>
          </p:cNvPr>
          <p:cNvSpPr txBox="1"/>
          <p:nvPr/>
        </p:nvSpPr>
        <p:spPr>
          <a:xfrm>
            <a:off x="5643550" y="3975887"/>
            <a:ext cx="5478839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줄 요약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답이 없는 문제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 성능 장담 못하겠음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계속 시도하면서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error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줄이는 식으로 갈 것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45A2E-3368-E0E5-2579-055DCF9765F8}"/>
              </a:ext>
            </a:extLst>
          </p:cNvPr>
          <p:cNvSpPr txBox="1"/>
          <p:nvPr/>
        </p:nvSpPr>
        <p:spPr>
          <a:xfrm>
            <a:off x="6290390" y="855133"/>
            <a:ext cx="504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교수님 답장 일부 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요약 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9897C1-03E1-6AF8-031E-E09F99DDC630}"/>
              </a:ext>
            </a:extLst>
          </p:cNvPr>
          <p:cNvSpPr txBox="1"/>
          <p:nvPr/>
        </p:nvSpPr>
        <p:spPr>
          <a:xfrm>
            <a:off x="1199285" y="6081874"/>
            <a:ext cx="358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백창룡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교수님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B4A92FC-3802-D161-B17C-4432CF371F1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085" y="5246525"/>
            <a:ext cx="2148396" cy="1611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1AD9A4B-D65F-EC6E-8E47-AEA9DC14C0DC}"/>
                  </a:ext>
                </a:extLst>
              </p14:cNvPr>
              <p14:cNvContentPartPr/>
              <p14:nvPr/>
            </p14:nvContentPartPr>
            <p14:xfrm>
              <a:off x="6429045" y="3113325"/>
              <a:ext cx="4799880" cy="77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1AD9A4B-D65F-EC6E-8E47-AEA9DC14C0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3045" y="3040990"/>
                <a:ext cx="4871520" cy="222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0FD5EAC-855C-FE88-EFE0-CFCD9146A159}"/>
                  </a:ext>
                </a:extLst>
              </p14:cNvPr>
              <p14:cNvContentPartPr/>
              <p14:nvPr/>
            </p14:nvContentPartPr>
            <p14:xfrm>
              <a:off x="805424" y="2170845"/>
              <a:ext cx="799560" cy="298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0FD5EAC-855C-FE88-EFE0-CFCD9146A1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9408" y="2098845"/>
                <a:ext cx="871232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94EB92B-6987-215E-7D4B-9A08C65D9781}"/>
                  </a:ext>
                </a:extLst>
              </p14:cNvPr>
              <p14:cNvContentPartPr/>
              <p14:nvPr/>
            </p14:nvContentPartPr>
            <p14:xfrm>
              <a:off x="4234424" y="2331045"/>
              <a:ext cx="656640" cy="219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94EB92B-6987-215E-7D4B-9A08C65D97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98404" y="2257845"/>
                <a:ext cx="728319" cy="167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AB55BD2-0BC8-BC84-37A3-649050EF0091}"/>
                  </a:ext>
                </a:extLst>
              </p14:cNvPr>
              <p14:cNvContentPartPr/>
              <p14:nvPr/>
            </p14:nvContentPartPr>
            <p14:xfrm>
              <a:off x="796064" y="3118005"/>
              <a:ext cx="1707840" cy="259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AB55BD2-0BC8-BC84-37A3-649050EF00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0064" y="3046005"/>
                <a:ext cx="1779480" cy="1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7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87497" y="794932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04F366DB-ADE2-9CC2-E3E1-AB0B44B981B6}"/>
              </a:ext>
            </a:extLst>
          </p:cNvPr>
          <p:cNvSpPr/>
          <p:nvPr/>
        </p:nvSpPr>
        <p:spPr>
          <a:xfrm>
            <a:off x="818980" y="1867254"/>
            <a:ext cx="10554040" cy="114264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AFB71-28F8-8452-209A-6BC1734AB809}"/>
              </a:ext>
            </a:extLst>
          </p:cNvPr>
          <p:cNvSpPr txBox="1"/>
          <p:nvPr/>
        </p:nvSpPr>
        <p:spPr>
          <a:xfrm>
            <a:off x="916933" y="1673625"/>
            <a:ext cx="899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Polyserial Correlation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CCAE9-E7CB-F8DF-4A42-3D9CF2203333}"/>
              </a:ext>
            </a:extLst>
          </p:cNvPr>
          <p:cNvSpPr txBox="1"/>
          <p:nvPr/>
        </p:nvSpPr>
        <p:spPr>
          <a:xfrm>
            <a:off x="1600050" y="1996885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범주형 변수와 연속형 변수의 상관관계를 측정할 때 사용하며 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범주형 변수의 종류가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이상일 경우에 사용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9D070253-5B6B-F24E-0B51-C97B1C1FEA15}"/>
              </a:ext>
            </a:extLst>
          </p:cNvPr>
          <p:cNvSpPr/>
          <p:nvPr/>
        </p:nvSpPr>
        <p:spPr>
          <a:xfrm>
            <a:off x="4973055" y="3316264"/>
            <a:ext cx="5387649" cy="2549571"/>
          </a:xfrm>
          <a:prstGeom prst="cloudCallout">
            <a:avLst>
              <a:gd name="adj1" fmla="val -69089"/>
              <a:gd name="adj2" fmla="val 214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5412880" y="3682373"/>
            <a:ext cx="4507997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변수의 등락률과의 상관계수와</a:t>
            </a:r>
            <a:endParaRPr lang="en-US" altLang="ko-KR" sz="1600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변수와의 상관계수가</a:t>
            </a:r>
            <a:endParaRPr lang="en-US" altLang="ko-KR" sz="1600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최대한 비슷한 지점을 </a:t>
            </a:r>
            <a:r>
              <a:rPr lang="ko-KR" altLang="en-US" sz="1600" dirty="0" err="1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sz="1600" dirty="0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기준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정하면</a:t>
            </a:r>
            <a:endParaRPr lang="en-US" altLang="ko-KR" sz="1600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최대한 보존하면서 </a:t>
            </a:r>
            <a:r>
              <a:rPr lang="ko-KR" altLang="en-US" sz="1600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이산화할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있지 않을까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1028" name="Picture 4" descr="아니 이춤은!!! : 다나와 DPG는 내맘을 디피지">
            <a:extLst>
              <a:ext uri="{FF2B5EF4-FFF2-40B4-BE49-F238E27FC236}">
                <a16:creationId xmlns:a16="http://schemas.microsoft.com/office/drawing/2014/main" id="{802BE46E-463B-A08C-AF26-522844F0D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487" y="3709007"/>
            <a:ext cx="3666741" cy="20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54FC5E-CD04-77D7-34C3-ABA2D8D21A9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843883" y="1511628"/>
            <a:ext cx="112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dirty="0">
                <a:solidFill>
                  <a:srgbClr val="0981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dirty="0">
                <a:solidFill>
                  <a:srgbClr val="0981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dirty="0">
                <a:solidFill>
                  <a:srgbClr val="0981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dirty="0">
                <a:solidFill>
                  <a:srgbClr val="09815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6E09B3-CCAE-99A8-53A9-81EA1465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" y="2712461"/>
            <a:ext cx="6011114" cy="258163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56811E-7F40-9CCB-ED90-FC36F9337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91" y="2980075"/>
            <a:ext cx="6068272" cy="25721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638F5B-589D-E4A3-9B57-22E59FC04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27" y="3210029"/>
            <a:ext cx="5925377" cy="25816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B0C4FA-5F9E-CE2D-8C34-29F3FE8BD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60" y="3557291"/>
            <a:ext cx="5925377" cy="2581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B4E33-9844-3844-70F1-E04C9321E4C4}"/>
              </a:ext>
            </a:extLst>
          </p:cNvPr>
          <p:cNvSpPr txBox="1"/>
          <p:nvPr/>
        </p:nvSpPr>
        <p:spPr>
          <a:xfrm>
            <a:off x="8084009" y="3203794"/>
            <a:ext cx="400257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임의의 값으로 라벨링을 진행</a:t>
            </a:r>
            <a:endParaRPr lang="en-US" altLang="ko-KR" b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0009E9-78AE-3E56-81AE-C1732251881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8D620-7005-D02F-DE8D-9631AEF28829}"/>
              </a:ext>
            </a:extLst>
          </p:cNvPr>
          <p:cNvSpPr txBox="1"/>
          <p:nvPr/>
        </p:nvSpPr>
        <p:spPr>
          <a:xfrm>
            <a:off x="587497" y="794932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D36FE-1AB7-9258-B0AD-D07F9A80EC22}"/>
              </a:ext>
            </a:extLst>
          </p:cNvPr>
          <p:cNvSpPr txBox="1"/>
          <p:nvPr/>
        </p:nvSpPr>
        <p:spPr>
          <a:xfrm>
            <a:off x="8084009" y="4720352"/>
            <a:ext cx="400257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0" dirty="0">
                <a:effectLst/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polyserial </a:t>
            </a:r>
            <a:r>
              <a:rPr lang="ko-KR" altLang="en-US" b="0" dirty="0">
                <a:effectLst/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</a:t>
            </a:r>
            <a:r>
              <a:rPr lang="ko-KR" altLang="en-US" b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구해</a:t>
            </a:r>
            <a:endParaRPr lang="en-US" altLang="ko-KR" b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등락률과의 상관계수와 비교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45C367C-0628-B50B-2994-66E0CE2032BF}"/>
              </a:ext>
            </a:extLst>
          </p:cNvPr>
          <p:cNvCxnSpPr>
            <a:cxnSpLocks/>
          </p:cNvCxnSpPr>
          <p:nvPr/>
        </p:nvCxnSpPr>
        <p:spPr>
          <a:xfrm>
            <a:off x="10102454" y="3845704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1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541618" y="1498290"/>
            <a:ext cx="112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FE961A-D0B3-8F57-5C7C-9E2C905C7598}"/>
              </a:ext>
            </a:extLst>
          </p:cNvPr>
          <p:cNvGrpSpPr/>
          <p:nvPr/>
        </p:nvGrpSpPr>
        <p:grpSpPr>
          <a:xfrm>
            <a:off x="659217" y="2191222"/>
            <a:ext cx="10832476" cy="2238313"/>
            <a:chOff x="474551" y="2306568"/>
            <a:chExt cx="10832476" cy="2238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E1FE28-9955-3ACB-6E4E-1640FE64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51" y="2306568"/>
              <a:ext cx="5211719" cy="223831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C52CB2-C10C-9FD8-C4DB-464FB7958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308" y="2314033"/>
              <a:ext cx="5211719" cy="2230848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0AE7DF-6A27-5A25-BCE9-D89669C583E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01D55-4332-3656-59D0-44E3FAD52F43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</p:spTree>
    <p:extLst>
      <p:ext uri="{BB962C8B-B14F-4D97-AF65-F5344CB8AC3E}">
        <p14:creationId xmlns:p14="http://schemas.microsoft.com/office/powerpoint/2010/main" val="19020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541618" y="1498290"/>
            <a:ext cx="112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SK[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FE961A-D0B3-8F57-5C7C-9E2C905C7598}"/>
              </a:ext>
            </a:extLst>
          </p:cNvPr>
          <p:cNvGrpSpPr/>
          <p:nvPr/>
        </p:nvGrpSpPr>
        <p:grpSpPr>
          <a:xfrm>
            <a:off x="659217" y="2191222"/>
            <a:ext cx="10832476" cy="2238313"/>
            <a:chOff x="474551" y="2306568"/>
            <a:chExt cx="10832476" cy="2238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E1FE28-9955-3ACB-6E4E-1640FE64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51" y="2306568"/>
              <a:ext cx="5211719" cy="223831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C52CB2-C10C-9FD8-C4DB-464FB7958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308" y="2314033"/>
              <a:ext cx="5211719" cy="2230848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0AE7DF-6A27-5A25-BCE9-D89669C583E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01D55-4332-3656-59D0-44E3FAD52F43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79C988-947E-C72A-59D8-77F390285CF4}"/>
              </a:ext>
            </a:extLst>
          </p:cNvPr>
          <p:cNvSpPr/>
          <p:nvPr/>
        </p:nvSpPr>
        <p:spPr>
          <a:xfrm>
            <a:off x="403047" y="2119627"/>
            <a:ext cx="11398427" cy="2593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229CB6F5-8D73-745B-5986-BB2AEAA41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190481"/>
              </p:ext>
            </p:extLst>
          </p:nvPr>
        </p:nvGraphicFramePr>
        <p:xfrm>
          <a:off x="2011455" y="252603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 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하이닉스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0.5056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0.3647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-0.7541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86B433B-57DE-095F-61A6-C7E27D1FD40E}"/>
              </a:ext>
            </a:extLst>
          </p:cNvPr>
          <p:cNvSpPr txBox="1"/>
          <p:nvPr/>
        </p:nvSpPr>
        <p:spPr>
          <a:xfrm>
            <a:off x="3327715" y="5094789"/>
            <a:ext cx="55581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더 작거나 커지면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상관계수보다 작아지거나 커짐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모서리가 둥근 직사각형 24">
            <a:extLst>
              <a:ext uri="{FF2B5EF4-FFF2-40B4-BE49-F238E27FC236}">
                <a16:creationId xmlns:a16="http://schemas.microsoft.com/office/drawing/2014/main" id="{83639214-11AB-5BC3-E7D5-C67A221F9819}"/>
              </a:ext>
            </a:extLst>
          </p:cNvPr>
          <p:cNvSpPr/>
          <p:nvPr/>
        </p:nvSpPr>
        <p:spPr>
          <a:xfrm>
            <a:off x="3327715" y="4953253"/>
            <a:ext cx="5558118" cy="1166454"/>
          </a:xfrm>
          <a:custGeom>
            <a:avLst/>
            <a:gdLst>
              <a:gd name="connsiteX0" fmla="*/ 0 w 5558118"/>
              <a:gd name="connsiteY0" fmla="*/ 194413 h 1166454"/>
              <a:gd name="connsiteX1" fmla="*/ 194413 w 5558118"/>
              <a:gd name="connsiteY1" fmla="*/ 0 h 1166454"/>
              <a:gd name="connsiteX2" fmla="*/ 788882 w 5558118"/>
              <a:gd name="connsiteY2" fmla="*/ 0 h 1166454"/>
              <a:gd name="connsiteX3" fmla="*/ 1486736 w 5558118"/>
              <a:gd name="connsiteY3" fmla="*/ 0 h 1166454"/>
              <a:gd name="connsiteX4" fmla="*/ 2184590 w 5558118"/>
              <a:gd name="connsiteY4" fmla="*/ 0 h 1166454"/>
              <a:gd name="connsiteX5" fmla="*/ 2882445 w 5558118"/>
              <a:gd name="connsiteY5" fmla="*/ 0 h 1166454"/>
              <a:gd name="connsiteX6" fmla="*/ 3476913 w 5558118"/>
              <a:gd name="connsiteY6" fmla="*/ 0 h 1166454"/>
              <a:gd name="connsiteX7" fmla="*/ 4019689 w 5558118"/>
              <a:gd name="connsiteY7" fmla="*/ 0 h 1166454"/>
              <a:gd name="connsiteX8" fmla="*/ 4769236 w 5558118"/>
              <a:gd name="connsiteY8" fmla="*/ 0 h 1166454"/>
              <a:gd name="connsiteX9" fmla="*/ 5363705 w 5558118"/>
              <a:gd name="connsiteY9" fmla="*/ 0 h 1166454"/>
              <a:gd name="connsiteX10" fmla="*/ 5558118 w 5558118"/>
              <a:gd name="connsiteY10" fmla="*/ 194413 h 1166454"/>
              <a:gd name="connsiteX11" fmla="*/ 5558118 w 5558118"/>
              <a:gd name="connsiteY11" fmla="*/ 598780 h 1166454"/>
              <a:gd name="connsiteX12" fmla="*/ 5558118 w 5558118"/>
              <a:gd name="connsiteY12" fmla="*/ 972041 h 1166454"/>
              <a:gd name="connsiteX13" fmla="*/ 5363705 w 5558118"/>
              <a:gd name="connsiteY13" fmla="*/ 1166454 h 1166454"/>
              <a:gd name="connsiteX14" fmla="*/ 4872622 w 5558118"/>
              <a:gd name="connsiteY14" fmla="*/ 1166454 h 1166454"/>
              <a:gd name="connsiteX15" fmla="*/ 4123075 w 5558118"/>
              <a:gd name="connsiteY15" fmla="*/ 1166454 h 1166454"/>
              <a:gd name="connsiteX16" fmla="*/ 3476913 w 5558118"/>
              <a:gd name="connsiteY16" fmla="*/ 1166454 h 1166454"/>
              <a:gd name="connsiteX17" fmla="*/ 2985831 w 5558118"/>
              <a:gd name="connsiteY17" fmla="*/ 1166454 h 1166454"/>
              <a:gd name="connsiteX18" fmla="*/ 2287976 w 5558118"/>
              <a:gd name="connsiteY18" fmla="*/ 1166454 h 1166454"/>
              <a:gd name="connsiteX19" fmla="*/ 1796894 w 5558118"/>
              <a:gd name="connsiteY19" fmla="*/ 1166454 h 1166454"/>
              <a:gd name="connsiteX20" fmla="*/ 1047346 w 5558118"/>
              <a:gd name="connsiteY20" fmla="*/ 1166454 h 1166454"/>
              <a:gd name="connsiteX21" fmla="*/ 194413 w 5558118"/>
              <a:gd name="connsiteY21" fmla="*/ 1166454 h 1166454"/>
              <a:gd name="connsiteX22" fmla="*/ 0 w 5558118"/>
              <a:gd name="connsiteY22" fmla="*/ 972041 h 1166454"/>
              <a:gd name="connsiteX23" fmla="*/ 0 w 5558118"/>
              <a:gd name="connsiteY23" fmla="*/ 606556 h 1166454"/>
              <a:gd name="connsiteX24" fmla="*/ 0 w 5558118"/>
              <a:gd name="connsiteY24" fmla="*/ 194413 h 116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118" h="1166454" extrusionOk="0">
                <a:moveTo>
                  <a:pt x="0" y="194413"/>
                </a:moveTo>
                <a:cubicBezTo>
                  <a:pt x="8241" y="64209"/>
                  <a:pt x="78893" y="-17012"/>
                  <a:pt x="194413" y="0"/>
                </a:cubicBezTo>
                <a:cubicBezTo>
                  <a:pt x="335332" y="-20543"/>
                  <a:pt x="552123" y="25536"/>
                  <a:pt x="788882" y="0"/>
                </a:cubicBezTo>
                <a:cubicBezTo>
                  <a:pt x="1025641" y="-25536"/>
                  <a:pt x="1324197" y="1581"/>
                  <a:pt x="1486736" y="0"/>
                </a:cubicBezTo>
                <a:cubicBezTo>
                  <a:pt x="1649275" y="-1581"/>
                  <a:pt x="1848120" y="10832"/>
                  <a:pt x="2184590" y="0"/>
                </a:cubicBezTo>
                <a:cubicBezTo>
                  <a:pt x="2521060" y="-10832"/>
                  <a:pt x="2698604" y="1794"/>
                  <a:pt x="2882445" y="0"/>
                </a:cubicBezTo>
                <a:cubicBezTo>
                  <a:pt x="3066286" y="-1794"/>
                  <a:pt x="3300360" y="-15834"/>
                  <a:pt x="3476913" y="0"/>
                </a:cubicBezTo>
                <a:cubicBezTo>
                  <a:pt x="3653466" y="15834"/>
                  <a:pt x="3897407" y="-19144"/>
                  <a:pt x="4019689" y="0"/>
                </a:cubicBezTo>
                <a:cubicBezTo>
                  <a:pt x="4141971" y="19144"/>
                  <a:pt x="4479341" y="-24325"/>
                  <a:pt x="4769236" y="0"/>
                </a:cubicBezTo>
                <a:cubicBezTo>
                  <a:pt x="5059131" y="24325"/>
                  <a:pt x="5224379" y="-354"/>
                  <a:pt x="5363705" y="0"/>
                </a:cubicBezTo>
                <a:cubicBezTo>
                  <a:pt x="5476442" y="13413"/>
                  <a:pt x="5575847" y="91931"/>
                  <a:pt x="5558118" y="194413"/>
                </a:cubicBezTo>
                <a:cubicBezTo>
                  <a:pt x="5575665" y="325817"/>
                  <a:pt x="5560831" y="431336"/>
                  <a:pt x="5558118" y="598780"/>
                </a:cubicBezTo>
                <a:cubicBezTo>
                  <a:pt x="5555405" y="766224"/>
                  <a:pt x="5573739" y="873111"/>
                  <a:pt x="5558118" y="972041"/>
                </a:cubicBezTo>
                <a:cubicBezTo>
                  <a:pt x="5552502" y="1068982"/>
                  <a:pt x="5480054" y="1156456"/>
                  <a:pt x="5363705" y="1166454"/>
                </a:cubicBezTo>
                <a:cubicBezTo>
                  <a:pt x="5164618" y="1157533"/>
                  <a:pt x="5008523" y="1150877"/>
                  <a:pt x="4872622" y="1166454"/>
                </a:cubicBezTo>
                <a:cubicBezTo>
                  <a:pt x="4736721" y="1182031"/>
                  <a:pt x="4431519" y="1151892"/>
                  <a:pt x="4123075" y="1166454"/>
                </a:cubicBezTo>
                <a:cubicBezTo>
                  <a:pt x="3814631" y="1181016"/>
                  <a:pt x="3674692" y="1139711"/>
                  <a:pt x="3476913" y="1166454"/>
                </a:cubicBezTo>
                <a:cubicBezTo>
                  <a:pt x="3279134" y="1193197"/>
                  <a:pt x="3143183" y="1153904"/>
                  <a:pt x="2985831" y="1166454"/>
                </a:cubicBezTo>
                <a:cubicBezTo>
                  <a:pt x="2828479" y="1179004"/>
                  <a:pt x="2602479" y="1151796"/>
                  <a:pt x="2287976" y="1166454"/>
                </a:cubicBezTo>
                <a:cubicBezTo>
                  <a:pt x="1973474" y="1181112"/>
                  <a:pt x="1900854" y="1156963"/>
                  <a:pt x="1796894" y="1166454"/>
                </a:cubicBezTo>
                <a:cubicBezTo>
                  <a:pt x="1692934" y="1175945"/>
                  <a:pt x="1413430" y="1186810"/>
                  <a:pt x="1047346" y="1166454"/>
                </a:cubicBezTo>
                <a:cubicBezTo>
                  <a:pt x="681262" y="1146098"/>
                  <a:pt x="387942" y="1179426"/>
                  <a:pt x="194413" y="1166454"/>
                </a:cubicBezTo>
                <a:cubicBezTo>
                  <a:pt x="107606" y="1174380"/>
                  <a:pt x="-1298" y="1072402"/>
                  <a:pt x="0" y="972041"/>
                </a:cubicBezTo>
                <a:cubicBezTo>
                  <a:pt x="-7917" y="895147"/>
                  <a:pt x="-7775" y="714210"/>
                  <a:pt x="0" y="606556"/>
                </a:cubicBezTo>
                <a:cubicBezTo>
                  <a:pt x="7775" y="498903"/>
                  <a:pt x="2583" y="391254"/>
                  <a:pt x="0" y="194413"/>
                </a:cubicBezTo>
                <a:close/>
              </a:path>
            </a:pathLst>
          </a:custGeom>
          <a:noFill/>
          <a:ln w="28575">
            <a:solidFill>
              <a:srgbClr val="FFD5D5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D5F08F-6903-157D-B2C9-21FFA719633E}"/>
              </a:ext>
            </a:extLst>
          </p:cNvPr>
          <p:cNvCxnSpPr>
            <a:cxnSpLocks/>
          </p:cNvCxnSpPr>
          <p:nvPr/>
        </p:nvCxnSpPr>
        <p:spPr>
          <a:xfrm>
            <a:off x="6076693" y="4150096"/>
            <a:ext cx="0" cy="669656"/>
          </a:xfrm>
          <a:prstGeom prst="straightConnector1">
            <a:avLst/>
          </a:prstGeom>
          <a:ln w="57150">
            <a:solidFill>
              <a:srgbClr val="FFD5D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541618" y="1498290"/>
            <a:ext cx="112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A8FADD-694D-9BEE-550E-E936783FE028}"/>
              </a:ext>
            </a:extLst>
          </p:cNvPr>
          <p:cNvGrpSpPr/>
          <p:nvPr/>
        </p:nvGrpSpPr>
        <p:grpSpPr>
          <a:xfrm>
            <a:off x="679762" y="2303377"/>
            <a:ext cx="10832476" cy="2238313"/>
            <a:chOff x="474551" y="2306568"/>
            <a:chExt cx="10832476" cy="2238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E1FE28-9955-3ACB-6E4E-1640FE64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51" y="2306568"/>
              <a:ext cx="5211719" cy="223831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C52CB2-C10C-9FD8-C4DB-464FB7958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308" y="2314033"/>
              <a:ext cx="5211719" cy="223084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2F4C1B-A66B-0F13-6B4A-CDB78317349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ECC58-5AB6-F691-19A7-1FF1D5024795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</p:spTree>
    <p:extLst>
      <p:ext uri="{BB962C8B-B14F-4D97-AF65-F5344CB8AC3E}">
        <p14:creationId xmlns:p14="http://schemas.microsoft.com/office/powerpoint/2010/main" val="40268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541618" y="1498290"/>
            <a:ext cx="1125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A8FADD-694D-9BEE-550E-E936783FE028}"/>
              </a:ext>
            </a:extLst>
          </p:cNvPr>
          <p:cNvGrpSpPr/>
          <p:nvPr/>
        </p:nvGrpSpPr>
        <p:grpSpPr>
          <a:xfrm>
            <a:off x="679762" y="2303377"/>
            <a:ext cx="10832476" cy="2238313"/>
            <a:chOff x="474551" y="2306568"/>
            <a:chExt cx="10832476" cy="22383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E1FE28-9955-3ACB-6E4E-1640FE64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51" y="2306568"/>
              <a:ext cx="5211719" cy="223831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C52CB2-C10C-9FD8-C4DB-464FB7958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308" y="2314033"/>
              <a:ext cx="5211719" cy="223084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2F4C1B-A66B-0F13-6B4A-CDB78317349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ECC58-5AB6-F691-19A7-1FF1D5024795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67EF792-8D51-D962-D755-40EA46B3A60C}"/>
              </a:ext>
            </a:extLst>
          </p:cNvPr>
          <p:cNvSpPr/>
          <p:nvPr/>
        </p:nvSpPr>
        <p:spPr>
          <a:xfrm>
            <a:off x="403047" y="2119627"/>
            <a:ext cx="11398427" cy="2593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9">
            <a:extLst>
              <a:ext uri="{FF2B5EF4-FFF2-40B4-BE49-F238E27FC236}">
                <a16:creationId xmlns:a16="http://schemas.microsoft.com/office/drawing/2014/main" id="{4530BAC8-93D3-2E97-E7E5-CC8695A53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847377"/>
              </p:ext>
            </p:extLst>
          </p:nvPr>
        </p:nvGraphicFramePr>
        <p:xfrm>
          <a:off x="2011455" y="252603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현대자동차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0.4678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0.5671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-0.5798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0.5799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FD5C9F8-4FE5-4293-7F20-F0C418631E39}"/>
              </a:ext>
            </a:extLst>
          </p:cNvPr>
          <p:cNvSpPr txBox="1"/>
          <p:nvPr/>
        </p:nvSpPr>
        <p:spPr>
          <a:xfrm>
            <a:off x="3327715" y="5094789"/>
            <a:ext cx="55581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더 작거나 커지면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상관계수보다 작아지거나 커짐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395367BC-E4C6-C523-D352-C93A2717BA03}"/>
              </a:ext>
            </a:extLst>
          </p:cNvPr>
          <p:cNvSpPr/>
          <p:nvPr/>
        </p:nvSpPr>
        <p:spPr>
          <a:xfrm>
            <a:off x="3327715" y="4953253"/>
            <a:ext cx="5558118" cy="1166454"/>
          </a:xfrm>
          <a:custGeom>
            <a:avLst/>
            <a:gdLst>
              <a:gd name="connsiteX0" fmla="*/ 0 w 5558118"/>
              <a:gd name="connsiteY0" fmla="*/ 194413 h 1166454"/>
              <a:gd name="connsiteX1" fmla="*/ 194413 w 5558118"/>
              <a:gd name="connsiteY1" fmla="*/ 0 h 1166454"/>
              <a:gd name="connsiteX2" fmla="*/ 788882 w 5558118"/>
              <a:gd name="connsiteY2" fmla="*/ 0 h 1166454"/>
              <a:gd name="connsiteX3" fmla="*/ 1486736 w 5558118"/>
              <a:gd name="connsiteY3" fmla="*/ 0 h 1166454"/>
              <a:gd name="connsiteX4" fmla="*/ 2184590 w 5558118"/>
              <a:gd name="connsiteY4" fmla="*/ 0 h 1166454"/>
              <a:gd name="connsiteX5" fmla="*/ 2882445 w 5558118"/>
              <a:gd name="connsiteY5" fmla="*/ 0 h 1166454"/>
              <a:gd name="connsiteX6" fmla="*/ 3476913 w 5558118"/>
              <a:gd name="connsiteY6" fmla="*/ 0 h 1166454"/>
              <a:gd name="connsiteX7" fmla="*/ 4019689 w 5558118"/>
              <a:gd name="connsiteY7" fmla="*/ 0 h 1166454"/>
              <a:gd name="connsiteX8" fmla="*/ 4769236 w 5558118"/>
              <a:gd name="connsiteY8" fmla="*/ 0 h 1166454"/>
              <a:gd name="connsiteX9" fmla="*/ 5363705 w 5558118"/>
              <a:gd name="connsiteY9" fmla="*/ 0 h 1166454"/>
              <a:gd name="connsiteX10" fmla="*/ 5558118 w 5558118"/>
              <a:gd name="connsiteY10" fmla="*/ 194413 h 1166454"/>
              <a:gd name="connsiteX11" fmla="*/ 5558118 w 5558118"/>
              <a:gd name="connsiteY11" fmla="*/ 598780 h 1166454"/>
              <a:gd name="connsiteX12" fmla="*/ 5558118 w 5558118"/>
              <a:gd name="connsiteY12" fmla="*/ 972041 h 1166454"/>
              <a:gd name="connsiteX13" fmla="*/ 5363705 w 5558118"/>
              <a:gd name="connsiteY13" fmla="*/ 1166454 h 1166454"/>
              <a:gd name="connsiteX14" fmla="*/ 4872622 w 5558118"/>
              <a:gd name="connsiteY14" fmla="*/ 1166454 h 1166454"/>
              <a:gd name="connsiteX15" fmla="*/ 4123075 w 5558118"/>
              <a:gd name="connsiteY15" fmla="*/ 1166454 h 1166454"/>
              <a:gd name="connsiteX16" fmla="*/ 3476913 w 5558118"/>
              <a:gd name="connsiteY16" fmla="*/ 1166454 h 1166454"/>
              <a:gd name="connsiteX17" fmla="*/ 2985831 w 5558118"/>
              <a:gd name="connsiteY17" fmla="*/ 1166454 h 1166454"/>
              <a:gd name="connsiteX18" fmla="*/ 2287976 w 5558118"/>
              <a:gd name="connsiteY18" fmla="*/ 1166454 h 1166454"/>
              <a:gd name="connsiteX19" fmla="*/ 1796894 w 5558118"/>
              <a:gd name="connsiteY19" fmla="*/ 1166454 h 1166454"/>
              <a:gd name="connsiteX20" fmla="*/ 1047346 w 5558118"/>
              <a:gd name="connsiteY20" fmla="*/ 1166454 h 1166454"/>
              <a:gd name="connsiteX21" fmla="*/ 194413 w 5558118"/>
              <a:gd name="connsiteY21" fmla="*/ 1166454 h 1166454"/>
              <a:gd name="connsiteX22" fmla="*/ 0 w 5558118"/>
              <a:gd name="connsiteY22" fmla="*/ 972041 h 1166454"/>
              <a:gd name="connsiteX23" fmla="*/ 0 w 5558118"/>
              <a:gd name="connsiteY23" fmla="*/ 606556 h 1166454"/>
              <a:gd name="connsiteX24" fmla="*/ 0 w 5558118"/>
              <a:gd name="connsiteY24" fmla="*/ 194413 h 116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118" h="1166454" extrusionOk="0">
                <a:moveTo>
                  <a:pt x="0" y="194413"/>
                </a:moveTo>
                <a:cubicBezTo>
                  <a:pt x="8241" y="64209"/>
                  <a:pt x="78893" y="-17012"/>
                  <a:pt x="194413" y="0"/>
                </a:cubicBezTo>
                <a:cubicBezTo>
                  <a:pt x="335332" y="-20543"/>
                  <a:pt x="552123" y="25536"/>
                  <a:pt x="788882" y="0"/>
                </a:cubicBezTo>
                <a:cubicBezTo>
                  <a:pt x="1025641" y="-25536"/>
                  <a:pt x="1324197" y="1581"/>
                  <a:pt x="1486736" y="0"/>
                </a:cubicBezTo>
                <a:cubicBezTo>
                  <a:pt x="1649275" y="-1581"/>
                  <a:pt x="1848120" y="10832"/>
                  <a:pt x="2184590" y="0"/>
                </a:cubicBezTo>
                <a:cubicBezTo>
                  <a:pt x="2521060" y="-10832"/>
                  <a:pt x="2698604" y="1794"/>
                  <a:pt x="2882445" y="0"/>
                </a:cubicBezTo>
                <a:cubicBezTo>
                  <a:pt x="3066286" y="-1794"/>
                  <a:pt x="3300360" y="-15834"/>
                  <a:pt x="3476913" y="0"/>
                </a:cubicBezTo>
                <a:cubicBezTo>
                  <a:pt x="3653466" y="15834"/>
                  <a:pt x="3897407" y="-19144"/>
                  <a:pt x="4019689" y="0"/>
                </a:cubicBezTo>
                <a:cubicBezTo>
                  <a:pt x="4141971" y="19144"/>
                  <a:pt x="4479341" y="-24325"/>
                  <a:pt x="4769236" y="0"/>
                </a:cubicBezTo>
                <a:cubicBezTo>
                  <a:pt x="5059131" y="24325"/>
                  <a:pt x="5224379" y="-354"/>
                  <a:pt x="5363705" y="0"/>
                </a:cubicBezTo>
                <a:cubicBezTo>
                  <a:pt x="5476442" y="13413"/>
                  <a:pt x="5575847" y="91931"/>
                  <a:pt x="5558118" y="194413"/>
                </a:cubicBezTo>
                <a:cubicBezTo>
                  <a:pt x="5575665" y="325817"/>
                  <a:pt x="5560831" y="431336"/>
                  <a:pt x="5558118" y="598780"/>
                </a:cubicBezTo>
                <a:cubicBezTo>
                  <a:pt x="5555405" y="766224"/>
                  <a:pt x="5573739" y="873111"/>
                  <a:pt x="5558118" y="972041"/>
                </a:cubicBezTo>
                <a:cubicBezTo>
                  <a:pt x="5552502" y="1068982"/>
                  <a:pt x="5480054" y="1156456"/>
                  <a:pt x="5363705" y="1166454"/>
                </a:cubicBezTo>
                <a:cubicBezTo>
                  <a:pt x="5164618" y="1157533"/>
                  <a:pt x="5008523" y="1150877"/>
                  <a:pt x="4872622" y="1166454"/>
                </a:cubicBezTo>
                <a:cubicBezTo>
                  <a:pt x="4736721" y="1182031"/>
                  <a:pt x="4431519" y="1151892"/>
                  <a:pt x="4123075" y="1166454"/>
                </a:cubicBezTo>
                <a:cubicBezTo>
                  <a:pt x="3814631" y="1181016"/>
                  <a:pt x="3674692" y="1139711"/>
                  <a:pt x="3476913" y="1166454"/>
                </a:cubicBezTo>
                <a:cubicBezTo>
                  <a:pt x="3279134" y="1193197"/>
                  <a:pt x="3143183" y="1153904"/>
                  <a:pt x="2985831" y="1166454"/>
                </a:cubicBezTo>
                <a:cubicBezTo>
                  <a:pt x="2828479" y="1179004"/>
                  <a:pt x="2602479" y="1151796"/>
                  <a:pt x="2287976" y="1166454"/>
                </a:cubicBezTo>
                <a:cubicBezTo>
                  <a:pt x="1973474" y="1181112"/>
                  <a:pt x="1900854" y="1156963"/>
                  <a:pt x="1796894" y="1166454"/>
                </a:cubicBezTo>
                <a:cubicBezTo>
                  <a:pt x="1692934" y="1175945"/>
                  <a:pt x="1413430" y="1186810"/>
                  <a:pt x="1047346" y="1166454"/>
                </a:cubicBezTo>
                <a:cubicBezTo>
                  <a:pt x="681262" y="1146098"/>
                  <a:pt x="387942" y="1179426"/>
                  <a:pt x="194413" y="1166454"/>
                </a:cubicBezTo>
                <a:cubicBezTo>
                  <a:pt x="107606" y="1174380"/>
                  <a:pt x="-1298" y="1072402"/>
                  <a:pt x="0" y="972041"/>
                </a:cubicBezTo>
                <a:cubicBezTo>
                  <a:pt x="-7917" y="895147"/>
                  <a:pt x="-7775" y="714210"/>
                  <a:pt x="0" y="606556"/>
                </a:cubicBezTo>
                <a:cubicBezTo>
                  <a:pt x="7775" y="498903"/>
                  <a:pt x="2583" y="391254"/>
                  <a:pt x="0" y="194413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CA7CFE-6479-690B-E981-84B4A0ED7400}"/>
              </a:ext>
            </a:extLst>
          </p:cNvPr>
          <p:cNvCxnSpPr>
            <a:cxnSpLocks/>
          </p:cNvCxnSpPr>
          <p:nvPr/>
        </p:nvCxnSpPr>
        <p:spPr>
          <a:xfrm>
            <a:off x="6076693" y="4150096"/>
            <a:ext cx="0" cy="669656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474551" y="1511628"/>
            <a:ext cx="114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1A9D08-96EE-ED78-5D32-209F444BD391}"/>
              </a:ext>
            </a:extLst>
          </p:cNvPr>
          <p:cNvGrpSpPr/>
          <p:nvPr/>
        </p:nvGrpSpPr>
        <p:grpSpPr>
          <a:xfrm>
            <a:off x="525520" y="2284475"/>
            <a:ext cx="11140959" cy="2415567"/>
            <a:chOff x="510046" y="2284475"/>
            <a:chExt cx="11140959" cy="24155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D8CABA-7042-DEF2-7D20-5DF0588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46" y="2284475"/>
              <a:ext cx="5555004" cy="23869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4441B2-03B2-2FFA-87EE-66B6C187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00280"/>
              <a:ext cx="5555005" cy="239976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</p:spTree>
    <p:extLst>
      <p:ext uri="{BB962C8B-B14F-4D97-AF65-F5344CB8AC3E}">
        <p14:creationId xmlns:p14="http://schemas.microsoft.com/office/powerpoint/2010/main" val="25836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474551" y="1511628"/>
            <a:ext cx="114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1A9D08-96EE-ED78-5D32-209F444BD391}"/>
              </a:ext>
            </a:extLst>
          </p:cNvPr>
          <p:cNvGrpSpPr/>
          <p:nvPr/>
        </p:nvGrpSpPr>
        <p:grpSpPr>
          <a:xfrm>
            <a:off x="525520" y="2284475"/>
            <a:ext cx="11140959" cy="2415567"/>
            <a:chOff x="510046" y="2284475"/>
            <a:chExt cx="11140959" cy="24155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D8CABA-7042-DEF2-7D20-5DF0588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46" y="2284475"/>
              <a:ext cx="5555004" cy="23869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4441B2-03B2-2FFA-87EE-66B6C187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00280"/>
              <a:ext cx="5555005" cy="239976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E10BD-B14B-5907-922A-8CCB0722681A}"/>
              </a:ext>
            </a:extLst>
          </p:cNvPr>
          <p:cNvSpPr/>
          <p:nvPr/>
        </p:nvSpPr>
        <p:spPr>
          <a:xfrm>
            <a:off x="403047" y="2119627"/>
            <a:ext cx="11398427" cy="2593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9">
            <a:extLst>
              <a:ext uri="{FF2B5EF4-FFF2-40B4-BE49-F238E27FC236}">
                <a16:creationId xmlns:a16="http://schemas.microsoft.com/office/drawing/2014/main" id="{7B4FBAA0-3E59-E2E8-35A9-E234A0851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09107"/>
              </p:ext>
            </p:extLst>
          </p:nvPr>
        </p:nvGraphicFramePr>
        <p:xfrm>
          <a:off x="2011455" y="252603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1C25633-52CF-E94B-859C-21A54B5DE499}"/>
              </a:ext>
            </a:extLst>
          </p:cNvPr>
          <p:cNvSpPr txBox="1"/>
          <p:nvPr/>
        </p:nvSpPr>
        <p:spPr>
          <a:xfrm>
            <a:off x="3327715" y="5094789"/>
            <a:ext cx="55581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더 작거나 커지면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상관계수보다 작아지거나 커짐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9A86F8DE-4E3F-5B92-55CD-77686ACC30D8}"/>
              </a:ext>
            </a:extLst>
          </p:cNvPr>
          <p:cNvSpPr/>
          <p:nvPr/>
        </p:nvSpPr>
        <p:spPr>
          <a:xfrm>
            <a:off x="3327715" y="4953253"/>
            <a:ext cx="5558118" cy="1166454"/>
          </a:xfrm>
          <a:custGeom>
            <a:avLst/>
            <a:gdLst>
              <a:gd name="connsiteX0" fmla="*/ 0 w 5558118"/>
              <a:gd name="connsiteY0" fmla="*/ 194413 h 1166454"/>
              <a:gd name="connsiteX1" fmla="*/ 194413 w 5558118"/>
              <a:gd name="connsiteY1" fmla="*/ 0 h 1166454"/>
              <a:gd name="connsiteX2" fmla="*/ 788882 w 5558118"/>
              <a:gd name="connsiteY2" fmla="*/ 0 h 1166454"/>
              <a:gd name="connsiteX3" fmla="*/ 1486736 w 5558118"/>
              <a:gd name="connsiteY3" fmla="*/ 0 h 1166454"/>
              <a:gd name="connsiteX4" fmla="*/ 2184590 w 5558118"/>
              <a:gd name="connsiteY4" fmla="*/ 0 h 1166454"/>
              <a:gd name="connsiteX5" fmla="*/ 2882445 w 5558118"/>
              <a:gd name="connsiteY5" fmla="*/ 0 h 1166454"/>
              <a:gd name="connsiteX6" fmla="*/ 3476913 w 5558118"/>
              <a:gd name="connsiteY6" fmla="*/ 0 h 1166454"/>
              <a:gd name="connsiteX7" fmla="*/ 4019689 w 5558118"/>
              <a:gd name="connsiteY7" fmla="*/ 0 h 1166454"/>
              <a:gd name="connsiteX8" fmla="*/ 4769236 w 5558118"/>
              <a:gd name="connsiteY8" fmla="*/ 0 h 1166454"/>
              <a:gd name="connsiteX9" fmla="*/ 5363705 w 5558118"/>
              <a:gd name="connsiteY9" fmla="*/ 0 h 1166454"/>
              <a:gd name="connsiteX10" fmla="*/ 5558118 w 5558118"/>
              <a:gd name="connsiteY10" fmla="*/ 194413 h 1166454"/>
              <a:gd name="connsiteX11" fmla="*/ 5558118 w 5558118"/>
              <a:gd name="connsiteY11" fmla="*/ 598780 h 1166454"/>
              <a:gd name="connsiteX12" fmla="*/ 5558118 w 5558118"/>
              <a:gd name="connsiteY12" fmla="*/ 972041 h 1166454"/>
              <a:gd name="connsiteX13" fmla="*/ 5363705 w 5558118"/>
              <a:gd name="connsiteY13" fmla="*/ 1166454 h 1166454"/>
              <a:gd name="connsiteX14" fmla="*/ 4872622 w 5558118"/>
              <a:gd name="connsiteY14" fmla="*/ 1166454 h 1166454"/>
              <a:gd name="connsiteX15" fmla="*/ 4123075 w 5558118"/>
              <a:gd name="connsiteY15" fmla="*/ 1166454 h 1166454"/>
              <a:gd name="connsiteX16" fmla="*/ 3476913 w 5558118"/>
              <a:gd name="connsiteY16" fmla="*/ 1166454 h 1166454"/>
              <a:gd name="connsiteX17" fmla="*/ 2985831 w 5558118"/>
              <a:gd name="connsiteY17" fmla="*/ 1166454 h 1166454"/>
              <a:gd name="connsiteX18" fmla="*/ 2287976 w 5558118"/>
              <a:gd name="connsiteY18" fmla="*/ 1166454 h 1166454"/>
              <a:gd name="connsiteX19" fmla="*/ 1796894 w 5558118"/>
              <a:gd name="connsiteY19" fmla="*/ 1166454 h 1166454"/>
              <a:gd name="connsiteX20" fmla="*/ 1047346 w 5558118"/>
              <a:gd name="connsiteY20" fmla="*/ 1166454 h 1166454"/>
              <a:gd name="connsiteX21" fmla="*/ 194413 w 5558118"/>
              <a:gd name="connsiteY21" fmla="*/ 1166454 h 1166454"/>
              <a:gd name="connsiteX22" fmla="*/ 0 w 5558118"/>
              <a:gd name="connsiteY22" fmla="*/ 972041 h 1166454"/>
              <a:gd name="connsiteX23" fmla="*/ 0 w 5558118"/>
              <a:gd name="connsiteY23" fmla="*/ 606556 h 1166454"/>
              <a:gd name="connsiteX24" fmla="*/ 0 w 5558118"/>
              <a:gd name="connsiteY24" fmla="*/ 194413 h 116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118" h="1166454" extrusionOk="0">
                <a:moveTo>
                  <a:pt x="0" y="194413"/>
                </a:moveTo>
                <a:cubicBezTo>
                  <a:pt x="8241" y="64209"/>
                  <a:pt x="78893" y="-17012"/>
                  <a:pt x="194413" y="0"/>
                </a:cubicBezTo>
                <a:cubicBezTo>
                  <a:pt x="335332" y="-20543"/>
                  <a:pt x="552123" y="25536"/>
                  <a:pt x="788882" y="0"/>
                </a:cubicBezTo>
                <a:cubicBezTo>
                  <a:pt x="1025641" y="-25536"/>
                  <a:pt x="1324197" y="1581"/>
                  <a:pt x="1486736" y="0"/>
                </a:cubicBezTo>
                <a:cubicBezTo>
                  <a:pt x="1649275" y="-1581"/>
                  <a:pt x="1848120" y="10832"/>
                  <a:pt x="2184590" y="0"/>
                </a:cubicBezTo>
                <a:cubicBezTo>
                  <a:pt x="2521060" y="-10832"/>
                  <a:pt x="2698604" y="1794"/>
                  <a:pt x="2882445" y="0"/>
                </a:cubicBezTo>
                <a:cubicBezTo>
                  <a:pt x="3066286" y="-1794"/>
                  <a:pt x="3300360" y="-15834"/>
                  <a:pt x="3476913" y="0"/>
                </a:cubicBezTo>
                <a:cubicBezTo>
                  <a:pt x="3653466" y="15834"/>
                  <a:pt x="3897407" y="-19144"/>
                  <a:pt x="4019689" y="0"/>
                </a:cubicBezTo>
                <a:cubicBezTo>
                  <a:pt x="4141971" y="19144"/>
                  <a:pt x="4479341" y="-24325"/>
                  <a:pt x="4769236" y="0"/>
                </a:cubicBezTo>
                <a:cubicBezTo>
                  <a:pt x="5059131" y="24325"/>
                  <a:pt x="5224379" y="-354"/>
                  <a:pt x="5363705" y="0"/>
                </a:cubicBezTo>
                <a:cubicBezTo>
                  <a:pt x="5476442" y="13413"/>
                  <a:pt x="5575847" y="91931"/>
                  <a:pt x="5558118" y="194413"/>
                </a:cubicBezTo>
                <a:cubicBezTo>
                  <a:pt x="5575665" y="325817"/>
                  <a:pt x="5560831" y="431336"/>
                  <a:pt x="5558118" y="598780"/>
                </a:cubicBezTo>
                <a:cubicBezTo>
                  <a:pt x="5555405" y="766224"/>
                  <a:pt x="5573739" y="873111"/>
                  <a:pt x="5558118" y="972041"/>
                </a:cubicBezTo>
                <a:cubicBezTo>
                  <a:pt x="5552502" y="1068982"/>
                  <a:pt x="5480054" y="1156456"/>
                  <a:pt x="5363705" y="1166454"/>
                </a:cubicBezTo>
                <a:cubicBezTo>
                  <a:pt x="5164618" y="1157533"/>
                  <a:pt x="5008523" y="1150877"/>
                  <a:pt x="4872622" y="1166454"/>
                </a:cubicBezTo>
                <a:cubicBezTo>
                  <a:pt x="4736721" y="1182031"/>
                  <a:pt x="4431519" y="1151892"/>
                  <a:pt x="4123075" y="1166454"/>
                </a:cubicBezTo>
                <a:cubicBezTo>
                  <a:pt x="3814631" y="1181016"/>
                  <a:pt x="3674692" y="1139711"/>
                  <a:pt x="3476913" y="1166454"/>
                </a:cubicBezTo>
                <a:cubicBezTo>
                  <a:pt x="3279134" y="1193197"/>
                  <a:pt x="3143183" y="1153904"/>
                  <a:pt x="2985831" y="1166454"/>
                </a:cubicBezTo>
                <a:cubicBezTo>
                  <a:pt x="2828479" y="1179004"/>
                  <a:pt x="2602479" y="1151796"/>
                  <a:pt x="2287976" y="1166454"/>
                </a:cubicBezTo>
                <a:cubicBezTo>
                  <a:pt x="1973474" y="1181112"/>
                  <a:pt x="1900854" y="1156963"/>
                  <a:pt x="1796894" y="1166454"/>
                </a:cubicBezTo>
                <a:cubicBezTo>
                  <a:pt x="1692934" y="1175945"/>
                  <a:pt x="1413430" y="1186810"/>
                  <a:pt x="1047346" y="1166454"/>
                </a:cubicBezTo>
                <a:cubicBezTo>
                  <a:pt x="681262" y="1146098"/>
                  <a:pt x="387942" y="1179426"/>
                  <a:pt x="194413" y="1166454"/>
                </a:cubicBezTo>
                <a:cubicBezTo>
                  <a:pt x="107606" y="1174380"/>
                  <a:pt x="-1298" y="1072402"/>
                  <a:pt x="0" y="972041"/>
                </a:cubicBezTo>
                <a:cubicBezTo>
                  <a:pt x="-7917" y="895147"/>
                  <a:pt x="-7775" y="714210"/>
                  <a:pt x="0" y="606556"/>
                </a:cubicBezTo>
                <a:cubicBezTo>
                  <a:pt x="7775" y="498903"/>
                  <a:pt x="2583" y="391254"/>
                  <a:pt x="0" y="194413"/>
                </a:cubicBezTo>
                <a:close/>
              </a:path>
            </a:pathLst>
          </a:custGeom>
          <a:noFill/>
          <a:ln w="28575">
            <a:solidFill>
              <a:srgbClr val="E1CC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8FE8B9-22B7-B512-6EA7-84C9685D092C}"/>
              </a:ext>
            </a:extLst>
          </p:cNvPr>
          <p:cNvCxnSpPr>
            <a:cxnSpLocks/>
          </p:cNvCxnSpPr>
          <p:nvPr/>
        </p:nvCxnSpPr>
        <p:spPr>
          <a:xfrm>
            <a:off x="6076693" y="4150096"/>
            <a:ext cx="0" cy="669656"/>
          </a:xfrm>
          <a:prstGeom prst="straightConnector1">
            <a:avLst/>
          </a:prstGeom>
          <a:ln w="57150">
            <a:solidFill>
              <a:srgbClr val="E1CC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2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개별 지표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CCDA0E-0440-A9C0-A2F9-A611B2384A99}"/>
                </a:ext>
              </a:extLst>
            </p:cNvPr>
            <p:cNvSpPr txBox="1"/>
            <p:nvPr/>
          </p:nvSpPr>
          <p:spPr>
            <a:xfrm>
              <a:off x="1504243" y="2579182"/>
              <a:ext cx="2906081" cy="2960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주식 시세 추이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투자자별 거래 실적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외국인 보유량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공매도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기사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네이버 증권 </a:t>
              </a:r>
              <a:r>
                <a:rPr lang="ko-KR" altLang="en-US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토론방</a:t>
              </a: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네이버 </a:t>
              </a:r>
              <a:r>
                <a:rPr lang="ko-KR" altLang="en-US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검색량</a:t>
              </a:r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데이터</a:t>
              </a:r>
              <a:endPara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공통 지표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0EE4AD-C989-2A2F-A2AC-B16213CA6DD0}"/>
                </a:ext>
              </a:extLst>
            </p:cNvPr>
            <p:cNvSpPr txBox="1"/>
            <p:nvPr/>
          </p:nvSpPr>
          <p:spPr>
            <a:xfrm>
              <a:off x="5932745" y="2994679"/>
              <a:ext cx="2421143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코스피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비트코인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거래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경제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뉴스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산업 생산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E2113-BD96-E74A-7962-3106E70D9D7F}"/>
                </a:ext>
              </a:extLst>
            </p:cNvPr>
            <p:cNvSpPr txBox="1"/>
            <p:nvPr/>
          </p:nvSpPr>
          <p:spPr>
            <a:xfrm>
              <a:off x="8544921" y="2786930"/>
              <a:ext cx="2142836" cy="2545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물가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신뢰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실업률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한국은행 기준금리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환율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66509B-5400-C94B-FCEF-B2BC78098FB4}"/>
              </a:ext>
            </a:extLst>
          </p:cNvPr>
          <p:cNvSpPr/>
          <p:nvPr/>
        </p:nvSpPr>
        <p:spPr>
          <a:xfrm>
            <a:off x="659217" y="1276555"/>
            <a:ext cx="4516544" cy="51804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ED70A-10F3-F8E7-C05C-BD472C394CA9}"/>
              </a:ext>
            </a:extLst>
          </p:cNvPr>
          <p:cNvSpPr txBox="1"/>
          <p:nvPr/>
        </p:nvSpPr>
        <p:spPr>
          <a:xfrm>
            <a:off x="989386" y="3342584"/>
            <a:ext cx="3856206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주식 종목 모델링에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들어가는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비트코인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 지표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035711-D31E-96AD-C639-D8397229F0EC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3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graphicFrame>
        <p:nvGraphicFramePr>
          <p:cNvPr id="10" name="표 19">
            <a:extLst>
              <a:ext uri="{FF2B5EF4-FFF2-40B4-BE49-F238E27FC236}">
                <a16:creationId xmlns:a16="http://schemas.microsoft.com/office/drawing/2014/main" id="{9117C1FA-6D37-D3EA-18B5-10673F367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69618"/>
              </p:ext>
            </p:extLst>
          </p:nvPr>
        </p:nvGraphicFramePr>
        <p:xfrm>
          <a:off x="2032000" y="1486348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 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하이닉스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0.5056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0.3647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-0.7541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1" name="표 19">
            <a:extLst>
              <a:ext uri="{FF2B5EF4-FFF2-40B4-BE49-F238E27FC236}">
                <a16:creationId xmlns:a16="http://schemas.microsoft.com/office/drawing/2014/main" id="{D029ED11-9323-5E15-51C8-CD83D6C47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8943"/>
              </p:ext>
            </p:extLst>
          </p:nvPr>
        </p:nvGraphicFramePr>
        <p:xfrm>
          <a:off x="2032000" y="3225261"/>
          <a:ext cx="8128000" cy="1496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8445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현대자동차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0.4678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0.5671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-0.5798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0.5799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5D724E8F-34C3-2ECB-3BA1-3A387EE2F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42724"/>
              </p:ext>
            </p:extLst>
          </p:nvPr>
        </p:nvGraphicFramePr>
        <p:xfrm>
          <a:off x="2032000" y="5029365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37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graphicFrame>
        <p:nvGraphicFramePr>
          <p:cNvPr id="10" name="표 19">
            <a:extLst>
              <a:ext uri="{FF2B5EF4-FFF2-40B4-BE49-F238E27FC236}">
                <a16:creationId xmlns:a16="http://schemas.microsoft.com/office/drawing/2014/main" id="{9117C1FA-6D37-D3EA-18B5-10673F367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58065"/>
              </p:ext>
            </p:extLst>
          </p:nvPr>
        </p:nvGraphicFramePr>
        <p:xfrm>
          <a:off x="474551" y="143477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 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하이닉스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0.5056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0.3647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-0.7541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1" name="표 19">
            <a:extLst>
              <a:ext uri="{FF2B5EF4-FFF2-40B4-BE49-F238E27FC236}">
                <a16:creationId xmlns:a16="http://schemas.microsoft.com/office/drawing/2014/main" id="{D029ED11-9323-5E15-51C8-CD83D6C47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29538"/>
              </p:ext>
            </p:extLst>
          </p:nvPr>
        </p:nvGraphicFramePr>
        <p:xfrm>
          <a:off x="474551" y="3139665"/>
          <a:ext cx="8128000" cy="1496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8445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현대자동차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0.4678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0.5671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-0.5798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0.5799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5D724E8F-34C3-2ECB-3BA1-3A387EE2F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51254"/>
              </p:ext>
            </p:extLst>
          </p:nvPr>
        </p:nvGraphicFramePr>
        <p:xfrm>
          <a:off x="474551" y="498038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CCAF453F-218E-DAB7-44BF-0666DC0B9F0F}"/>
              </a:ext>
            </a:extLst>
          </p:cNvPr>
          <p:cNvSpPr/>
          <p:nvPr/>
        </p:nvSpPr>
        <p:spPr>
          <a:xfrm>
            <a:off x="8751436" y="2830861"/>
            <a:ext cx="3198517" cy="2328967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23B11-D9D0-5988-4167-97B4D9CD6183}"/>
              </a:ext>
            </a:extLst>
          </p:cNvPr>
          <p:cNvSpPr txBox="1"/>
          <p:nvPr/>
        </p:nvSpPr>
        <p:spPr>
          <a:xfrm>
            <a:off x="8867687" y="3030961"/>
            <a:ext cx="296601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양의 상관계수를 갖는 변수들은 해당 변수가 증가할 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매수일 확률이 높아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4472C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매도일 확률은 낮아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graphicFrame>
        <p:nvGraphicFramePr>
          <p:cNvPr id="10" name="표 19">
            <a:extLst>
              <a:ext uri="{FF2B5EF4-FFF2-40B4-BE49-F238E27FC236}">
                <a16:creationId xmlns:a16="http://schemas.microsoft.com/office/drawing/2014/main" id="{9117C1FA-6D37-D3EA-18B5-10673F367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82377"/>
              </p:ext>
            </p:extLst>
          </p:nvPr>
        </p:nvGraphicFramePr>
        <p:xfrm>
          <a:off x="474551" y="143477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SK 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하이닉스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0.5056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0.3647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0.6349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-0.7541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0.6449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1" name="표 19">
            <a:extLst>
              <a:ext uri="{FF2B5EF4-FFF2-40B4-BE49-F238E27FC236}">
                <a16:creationId xmlns:a16="http://schemas.microsoft.com/office/drawing/2014/main" id="{D029ED11-9323-5E15-51C8-CD83D6C47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6688"/>
              </p:ext>
            </p:extLst>
          </p:nvPr>
        </p:nvGraphicFramePr>
        <p:xfrm>
          <a:off x="474551" y="3139665"/>
          <a:ext cx="8128000" cy="1496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84453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현대자동차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0.4678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0.2508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0.4444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0.5671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-0.5798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0.5799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graphicFrame>
        <p:nvGraphicFramePr>
          <p:cNvPr id="22" name="표 19">
            <a:extLst>
              <a:ext uri="{FF2B5EF4-FFF2-40B4-BE49-F238E27FC236}">
                <a16:creationId xmlns:a16="http://schemas.microsoft.com/office/drawing/2014/main" id="{5D724E8F-34C3-2ECB-3BA1-3A387EE2F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44125"/>
              </p:ext>
            </p:extLst>
          </p:nvPr>
        </p:nvGraphicFramePr>
        <p:xfrm>
          <a:off x="474551" y="498038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BE5A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CCAF453F-218E-DAB7-44BF-0666DC0B9F0F}"/>
              </a:ext>
            </a:extLst>
          </p:cNvPr>
          <p:cNvSpPr/>
          <p:nvPr/>
        </p:nvSpPr>
        <p:spPr>
          <a:xfrm>
            <a:off x="8751436" y="2830861"/>
            <a:ext cx="3198517" cy="2328967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23B11-D9D0-5988-4167-97B4D9CD6183}"/>
              </a:ext>
            </a:extLst>
          </p:cNvPr>
          <p:cNvSpPr txBox="1"/>
          <p:nvPr/>
        </p:nvSpPr>
        <p:spPr>
          <a:xfrm>
            <a:off x="8867687" y="3030961"/>
            <a:ext cx="296601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음의 상관계수를 갖는 변수들은 해당 변수가 증가할 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매수일 확률이 낮아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4472C4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매도일 확률은 높아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1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474551" y="1511628"/>
            <a:ext cx="114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1A9D08-96EE-ED78-5D32-209F444BD391}"/>
              </a:ext>
            </a:extLst>
          </p:cNvPr>
          <p:cNvGrpSpPr/>
          <p:nvPr/>
        </p:nvGrpSpPr>
        <p:grpSpPr>
          <a:xfrm>
            <a:off x="525520" y="2284475"/>
            <a:ext cx="11140959" cy="2415567"/>
            <a:chOff x="510046" y="2284475"/>
            <a:chExt cx="11140959" cy="24155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D8CABA-7042-DEF2-7D20-5DF0588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46" y="2284475"/>
              <a:ext cx="5555004" cy="23869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4441B2-03B2-2FFA-87EE-66B6C187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00280"/>
              <a:ext cx="5555005" cy="239976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E10BD-B14B-5907-922A-8CCB0722681A}"/>
              </a:ext>
            </a:extLst>
          </p:cNvPr>
          <p:cNvSpPr/>
          <p:nvPr/>
        </p:nvSpPr>
        <p:spPr>
          <a:xfrm>
            <a:off x="403047" y="2119627"/>
            <a:ext cx="11398427" cy="2593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9">
            <a:extLst>
              <a:ext uri="{FF2B5EF4-FFF2-40B4-BE49-F238E27FC236}">
                <a16:creationId xmlns:a16="http://schemas.microsoft.com/office/drawing/2014/main" id="{7B4FBAA0-3E59-E2E8-35A9-E234A08514B1}"/>
              </a:ext>
            </a:extLst>
          </p:cNvPr>
          <p:cNvGraphicFramePr>
            <a:graphicFrameLocks noGrp="1"/>
          </p:cNvGraphicFramePr>
          <p:nvPr/>
        </p:nvGraphicFramePr>
        <p:xfrm>
          <a:off x="2011455" y="252603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1C25633-52CF-E94B-859C-21A54B5DE499}"/>
              </a:ext>
            </a:extLst>
          </p:cNvPr>
          <p:cNvSpPr txBox="1"/>
          <p:nvPr/>
        </p:nvSpPr>
        <p:spPr>
          <a:xfrm>
            <a:off x="3327715" y="5094789"/>
            <a:ext cx="55581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더 작거나 커지면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상관계수보다 작아지거나 커짐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9A86F8DE-4E3F-5B92-55CD-77686ACC30D8}"/>
              </a:ext>
            </a:extLst>
          </p:cNvPr>
          <p:cNvSpPr/>
          <p:nvPr/>
        </p:nvSpPr>
        <p:spPr>
          <a:xfrm>
            <a:off x="3327715" y="4953253"/>
            <a:ext cx="5558118" cy="1166454"/>
          </a:xfrm>
          <a:custGeom>
            <a:avLst/>
            <a:gdLst>
              <a:gd name="connsiteX0" fmla="*/ 0 w 5558118"/>
              <a:gd name="connsiteY0" fmla="*/ 194413 h 1166454"/>
              <a:gd name="connsiteX1" fmla="*/ 194413 w 5558118"/>
              <a:gd name="connsiteY1" fmla="*/ 0 h 1166454"/>
              <a:gd name="connsiteX2" fmla="*/ 788882 w 5558118"/>
              <a:gd name="connsiteY2" fmla="*/ 0 h 1166454"/>
              <a:gd name="connsiteX3" fmla="*/ 1486736 w 5558118"/>
              <a:gd name="connsiteY3" fmla="*/ 0 h 1166454"/>
              <a:gd name="connsiteX4" fmla="*/ 2184590 w 5558118"/>
              <a:gd name="connsiteY4" fmla="*/ 0 h 1166454"/>
              <a:gd name="connsiteX5" fmla="*/ 2882445 w 5558118"/>
              <a:gd name="connsiteY5" fmla="*/ 0 h 1166454"/>
              <a:gd name="connsiteX6" fmla="*/ 3476913 w 5558118"/>
              <a:gd name="connsiteY6" fmla="*/ 0 h 1166454"/>
              <a:gd name="connsiteX7" fmla="*/ 4019689 w 5558118"/>
              <a:gd name="connsiteY7" fmla="*/ 0 h 1166454"/>
              <a:gd name="connsiteX8" fmla="*/ 4769236 w 5558118"/>
              <a:gd name="connsiteY8" fmla="*/ 0 h 1166454"/>
              <a:gd name="connsiteX9" fmla="*/ 5363705 w 5558118"/>
              <a:gd name="connsiteY9" fmla="*/ 0 h 1166454"/>
              <a:gd name="connsiteX10" fmla="*/ 5558118 w 5558118"/>
              <a:gd name="connsiteY10" fmla="*/ 194413 h 1166454"/>
              <a:gd name="connsiteX11" fmla="*/ 5558118 w 5558118"/>
              <a:gd name="connsiteY11" fmla="*/ 598780 h 1166454"/>
              <a:gd name="connsiteX12" fmla="*/ 5558118 w 5558118"/>
              <a:gd name="connsiteY12" fmla="*/ 972041 h 1166454"/>
              <a:gd name="connsiteX13" fmla="*/ 5363705 w 5558118"/>
              <a:gd name="connsiteY13" fmla="*/ 1166454 h 1166454"/>
              <a:gd name="connsiteX14" fmla="*/ 4872622 w 5558118"/>
              <a:gd name="connsiteY14" fmla="*/ 1166454 h 1166454"/>
              <a:gd name="connsiteX15" fmla="*/ 4123075 w 5558118"/>
              <a:gd name="connsiteY15" fmla="*/ 1166454 h 1166454"/>
              <a:gd name="connsiteX16" fmla="*/ 3476913 w 5558118"/>
              <a:gd name="connsiteY16" fmla="*/ 1166454 h 1166454"/>
              <a:gd name="connsiteX17" fmla="*/ 2985831 w 5558118"/>
              <a:gd name="connsiteY17" fmla="*/ 1166454 h 1166454"/>
              <a:gd name="connsiteX18" fmla="*/ 2287976 w 5558118"/>
              <a:gd name="connsiteY18" fmla="*/ 1166454 h 1166454"/>
              <a:gd name="connsiteX19" fmla="*/ 1796894 w 5558118"/>
              <a:gd name="connsiteY19" fmla="*/ 1166454 h 1166454"/>
              <a:gd name="connsiteX20" fmla="*/ 1047346 w 5558118"/>
              <a:gd name="connsiteY20" fmla="*/ 1166454 h 1166454"/>
              <a:gd name="connsiteX21" fmla="*/ 194413 w 5558118"/>
              <a:gd name="connsiteY21" fmla="*/ 1166454 h 1166454"/>
              <a:gd name="connsiteX22" fmla="*/ 0 w 5558118"/>
              <a:gd name="connsiteY22" fmla="*/ 972041 h 1166454"/>
              <a:gd name="connsiteX23" fmla="*/ 0 w 5558118"/>
              <a:gd name="connsiteY23" fmla="*/ 606556 h 1166454"/>
              <a:gd name="connsiteX24" fmla="*/ 0 w 5558118"/>
              <a:gd name="connsiteY24" fmla="*/ 194413 h 116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118" h="1166454" extrusionOk="0">
                <a:moveTo>
                  <a:pt x="0" y="194413"/>
                </a:moveTo>
                <a:cubicBezTo>
                  <a:pt x="8241" y="64209"/>
                  <a:pt x="78893" y="-17012"/>
                  <a:pt x="194413" y="0"/>
                </a:cubicBezTo>
                <a:cubicBezTo>
                  <a:pt x="335332" y="-20543"/>
                  <a:pt x="552123" y="25536"/>
                  <a:pt x="788882" y="0"/>
                </a:cubicBezTo>
                <a:cubicBezTo>
                  <a:pt x="1025641" y="-25536"/>
                  <a:pt x="1324197" y="1581"/>
                  <a:pt x="1486736" y="0"/>
                </a:cubicBezTo>
                <a:cubicBezTo>
                  <a:pt x="1649275" y="-1581"/>
                  <a:pt x="1848120" y="10832"/>
                  <a:pt x="2184590" y="0"/>
                </a:cubicBezTo>
                <a:cubicBezTo>
                  <a:pt x="2521060" y="-10832"/>
                  <a:pt x="2698604" y="1794"/>
                  <a:pt x="2882445" y="0"/>
                </a:cubicBezTo>
                <a:cubicBezTo>
                  <a:pt x="3066286" y="-1794"/>
                  <a:pt x="3300360" y="-15834"/>
                  <a:pt x="3476913" y="0"/>
                </a:cubicBezTo>
                <a:cubicBezTo>
                  <a:pt x="3653466" y="15834"/>
                  <a:pt x="3897407" y="-19144"/>
                  <a:pt x="4019689" y="0"/>
                </a:cubicBezTo>
                <a:cubicBezTo>
                  <a:pt x="4141971" y="19144"/>
                  <a:pt x="4479341" y="-24325"/>
                  <a:pt x="4769236" y="0"/>
                </a:cubicBezTo>
                <a:cubicBezTo>
                  <a:pt x="5059131" y="24325"/>
                  <a:pt x="5224379" y="-354"/>
                  <a:pt x="5363705" y="0"/>
                </a:cubicBezTo>
                <a:cubicBezTo>
                  <a:pt x="5476442" y="13413"/>
                  <a:pt x="5575847" y="91931"/>
                  <a:pt x="5558118" y="194413"/>
                </a:cubicBezTo>
                <a:cubicBezTo>
                  <a:pt x="5575665" y="325817"/>
                  <a:pt x="5560831" y="431336"/>
                  <a:pt x="5558118" y="598780"/>
                </a:cubicBezTo>
                <a:cubicBezTo>
                  <a:pt x="5555405" y="766224"/>
                  <a:pt x="5573739" y="873111"/>
                  <a:pt x="5558118" y="972041"/>
                </a:cubicBezTo>
                <a:cubicBezTo>
                  <a:pt x="5552502" y="1068982"/>
                  <a:pt x="5480054" y="1156456"/>
                  <a:pt x="5363705" y="1166454"/>
                </a:cubicBezTo>
                <a:cubicBezTo>
                  <a:pt x="5164618" y="1157533"/>
                  <a:pt x="5008523" y="1150877"/>
                  <a:pt x="4872622" y="1166454"/>
                </a:cubicBezTo>
                <a:cubicBezTo>
                  <a:pt x="4736721" y="1182031"/>
                  <a:pt x="4431519" y="1151892"/>
                  <a:pt x="4123075" y="1166454"/>
                </a:cubicBezTo>
                <a:cubicBezTo>
                  <a:pt x="3814631" y="1181016"/>
                  <a:pt x="3674692" y="1139711"/>
                  <a:pt x="3476913" y="1166454"/>
                </a:cubicBezTo>
                <a:cubicBezTo>
                  <a:pt x="3279134" y="1193197"/>
                  <a:pt x="3143183" y="1153904"/>
                  <a:pt x="2985831" y="1166454"/>
                </a:cubicBezTo>
                <a:cubicBezTo>
                  <a:pt x="2828479" y="1179004"/>
                  <a:pt x="2602479" y="1151796"/>
                  <a:pt x="2287976" y="1166454"/>
                </a:cubicBezTo>
                <a:cubicBezTo>
                  <a:pt x="1973474" y="1181112"/>
                  <a:pt x="1900854" y="1156963"/>
                  <a:pt x="1796894" y="1166454"/>
                </a:cubicBezTo>
                <a:cubicBezTo>
                  <a:pt x="1692934" y="1175945"/>
                  <a:pt x="1413430" y="1186810"/>
                  <a:pt x="1047346" y="1166454"/>
                </a:cubicBezTo>
                <a:cubicBezTo>
                  <a:pt x="681262" y="1146098"/>
                  <a:pt x="387942" y="1179426"/>
                  <a:pt x="194413" y="1166454"/>
                </a:cubicBezTo>
                <a:cubicBezTo>
                  <a:pt x="107606" y="1174380"/>
                  <a:pt x="-1298" y="1072402"/>
                  <a:pt x="0" y="972041"/>
                </a:cubicBezTo>
                <a:cubicBezTo>
                  <a:pt x="-7917" y="895147"/>
                  <a:pt x="-7775" y="714210"/>
                  <a:pt x="0" y="606556"/>
                </a:cubicBezTo>
                <a:cubicBezTo>
                  <a:pt x="7775" y="498903"/>
                  <a:pt x="2583" y="391254"/>
                  <a:pt x="0" y="194413"/>
                </a:cubicBezTo>
                <a:close/>
              </a:path>
            </a:pathLst>
          </a:custGeom>
          <a:noFill/>
          <a:ln w="28575">
            <a:solidFill>
              <a:srgbClr val="E1CC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8FE8B9-22B7-B512-6EA7-84C9685D092C}"/>
              </a:ext>
            </a:extLst>
          </p:cNvPr>
          <p:cNvCxnSpPr>
            <a:cxnSpLocks/>
          </p:cNvCxnSpPr>
          <p:nvPr/>
        </p:nvCxnSpPr>
        <p:spPr>
          <a:xfrm>
            <a:off x="6076693" y="4150096"/>
            <a:ext cx="0" cy="669656"/>
          </a:xfrm>
          <a:prstGeom prst="straightConnector1">
            <a:avLst/>
          </a:prstGeom>
          <a:ln w="57150">
            <a:solidFill>
              <a:srgbClr val="E1CC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D05747-65AB-B8C0-4CE4-E6658C233F72}"/>
              </a:ext>
            </a:extLst>
          </p:cNvPr>
          <p:cNvSpPr/>
          <p:nvPr/>
        </p:nvSpPr>
        <p:spPr>
          <a:xfrm>
            <a:off x="0" y="-3273"/>
            <a:ext cx="12192000" cy="6861273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6" name="Object 2">
            <a:extLst>
              <a:ext uri="{FF2B5EF4-FFF2-40B4-BE49-F238E27FC236}">
                <a16:creationId xmlns:a16="http://schemas.microsoft.com/office/drawing/2014/main" id="{7AF6FA62-731B-0513-7A69-57F532CB0D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0899" y="239903"/>
            <a:ext cx="576315" cy="5744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9A3531-00D7-E9BB-797B-3FE9B7EAABD1}"/>
              </a:ext>
            </a:extLst>
          </p:cNvPr>
          <p:cNvSpPr txBox="1"/>
          <p:nvPr/>
        </p:nvSpPr>
        <p:spPr>
          <a:xfrm>
            <a:off x="4426642" y="1014502"/>
            <a:ext cx="3234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FA5FAE-DB03-1AD6-56E1-A4B4C7C8821E}"/>
              </a:ext>
            </a:extLst>
          </p:cNvPr>
          <p:cNvSpPr txBox="1"/>
          <p:nvPr/>
        </p:nvSpPr>
        <p:spPr>
          <a:xfrm>
            <a:off x="2664561" y="1756036"/>
            <a:ext cx="686287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기준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3%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기준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5%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</a:t>
            </a:r>
            <a:r>
              <a:rPr lang="ko-KR" altLang="en-US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 동일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나옴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B92F2E-2414-CA45-60EB-B9230090FB00}"/>
              </a:ext>
            </a:extLst>
          </p:cNvPr>
          <p:cNvSpPr txBox="1"/>
          <p:nvPr/>
        </p:nvSpPr>
        <p:spPr>
          <a:xfrm>
            <a:off x="2693977" y="4054494"/>
            <a:ext cx="686287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이유를 알 수 있고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성능이 어느정도 괜찮다면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서로 다른 종목이라도 공통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되게 모델에 적용 할 수 있을 것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5303E1-DA65-12C7-A265-7536D2D028D2}"/>
              </a:ext>
            </a:extLst>
          </p:cNvPr>
          <p:cNvSpPr txBox="1"/>
          <p:nvPr/>
        </p:nvSpPr>
        <p:spPr>
          <a:xfrm>
            <a:off x="2664561" y="2258553"/>
            <a:ext cx="6862878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진짜 정밀하게 소수점 단위로가면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다르긴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하겠지만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...)</a:t>
            </a:r>
          </a:p>
        </p:txBody>
      </p: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84BD0000-1E88-08B1-FDD4-FF2A9A61BD86}"/>
              </a:ext>
            </a:extLst>
          </p:cNvPr>
          <p:cNvGrpSpPr/>
          <p:nvPr/>
        </p:nvGrpSpPr>
        <p:grpSpPr>
          <a:xfrm rot="16200000" flipH="1">
            <a:off x="5656841" y="3219432"/>
            <a:ext cx="952595" cy="416519"/>
            <a:chOff x="746477" y="7049263"/>
            <a:chExt cx="4873266" cy="1949306"/>
          </a:xfrm>
        </p:grpSpPr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91E523C3-C61D-87AA-CCBE-18E2F8646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77" y="7049263"/>
              <a:ext cx="4873266" cy="1949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1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0775A-5513-5BD4-BBDD-036317B4A26E}"/>
              </a:ext>
            </a:extLst>
          </p:cNvPr>
          <p:cNvSpPr txBox="1"/>
          <p:nvPr/>
        </p:nvSpPr>
        <p:spPr>
          <a:xfrm>
            <a:off x="474551" y="1511628"/>
            <a:ext cx="114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'day1_label'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'day3_label'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shinhan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'3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 등락률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].apply(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lambda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'maintain'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(x) &lt;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'buy'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x &gt; </a:t>
            </a:r>
            <a:r>
              <a:rPr lang="en-US" altLang="ko-KR" b="0" dirty="0">
                <a:solidFill>
                  <a:srgbClr val="098156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'sell'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1A9D08-96EE-ED78-5D32-209F444BD391}"/>
              </a:ext>
            </a:extLst>
          </p:cNvPr>
          <p:cNvGrpSpPr/>
          <p:nvPr/>
        </p:nvGrpSpPr>
        <p:grpSpPr>
          <a:xfrm>
            <a:off x="525520" y="2284475"/>
            <a:ext cx="11140959" cy="2415567"/>
            <a:chOff x="510046" y="2284475"/>
            <a:chExt cx="11140959" cy="24155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D8CABA-7042-DEF2-7D20-5DF05882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46" y="2284475"/>
              <a:ext cx="5555004" cy="23869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E4441B2-03B2-2FFA-87EE-66B6C187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00280"/>
              <a:ext cx="5555005" cy="239976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E97373-85FD-063D-E6AA-57367C40E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DE8AD-837E-C4CA-ACC6-090E249B9D48}"/>
              </a:ext>
            </a:extLst>
          </p:cNvPr>
          <p:cNvSpPr txBox="1"/>
          <p:nvPr/>
        </p:nvSpPr>
        <p:spPr>
          <a:xfrm>
            <a:off x="587499" y="794932"/>
            <a:ext cx="530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라벨 변수의 상관계수 비교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1E10BD-B14B-5907-922A-8CCB0722681A}"/>
              </a:ext>
            </a:extLst>
          </p:cNvPr>
          <p:cNvSpPr/>
          <p:nvPr/>
        </p:nvSpPr>
        <p:spPr>
          <a:xfrm>
            <a:off x="403047" y="2119627"/>
            <a:ext cx="11398427" cy="2593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19">
            <a:extLst>
              <a:ext uri="{FF2B5EF4-FFF2-40B4-BE49-F238E27FC236}">
                <a16:creationId xmlns:a16="http://schemas.microsoft.com/office/drawing/2014/main" id="{7B4FBAA0-3E59-E2E8-35A9-E234A08514B1}"/>
              </a:ext>
            </a:extLst>
          </p:cNvPr>
          <p:cNvGraphicFramePr>
            <a:graphicFrameLocks noGrp="1"/>
          </p:cNvGraphicFramePr>
          <p:nvPr/>
        </p:nvGraphicFramePr>
        <p:xfrm>
          <a:off x="2011455" y="252603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73426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0485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0597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979683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신한지주 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(1</a:t>
                      </a:r>
                      <a:r>
                        <a:rPr lang="ko-KR" altLang="en-US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일</a:t>
                      </a:r>
                      <a:r>
                        <a:rPr lang="en-US" altLang="ko-KR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13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0.3853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4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0.4744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0.5477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-0.6581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0.5824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7953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1C25633-52CF-E94B-859C-21A54B5DE499}"/>
              </a:ext>
            </a:extLst>
          </p:cNvPr>
          <p:cNvSpPr txBox="1"/>
          <p:nvPr/>
        </p:nvSpPr>
        <p:spPr>
          <a:xfrm>
            <a:off x="3327715" y="5094789"/>
            <a:ext cx="55581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3%, 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기준으로 더 작거나 커지면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상관계수보다 작아지거나 커짐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9A86F8DE-4E3F-5B92-55CD-77686ACC30D8}"/>
              </a:ext>
            </a:extLst>
          </p:cNvPr>
          <p:cNvSpPr/>
          <p:nvPr/>
        </p:nvSpPr>
        <p:spPr>
          <a:xfrm>
            <a:off x="3327715" y="4953253"/>
            <a:ext cx="5558118" cy="1166454"/>
          </a:xfrm>
          <a:custGeom>
            <a:avLst/>
            <a:gdLst>
              <a:gd name="connsiteX0" fmla="*/ 0 w 5558118"/>
              <a:gd name="connsiteY0" fmla="*/ 194413 h 1166454"/>
              <a:gd name="connsiteX1" fmla="*/ 194413 w 5558118"/>
              <a:gd name="connsiteY1" fmla="*/ 0 h 1166454"/>
              <a:gd name="connsiteX2" fmla="*/ 788882 w 5558118"/>
              <a:gd name="connsiteY2" fmla="*/ 0 h 1166454"/>
              <a:gd name="connsiteX3" fmla="*/ 1486736 w 5558118"/>
              <a:gd name="connsiteY3" fmla="*/ 0 h 1166454"/>
              <a:gd name="connsiteX4" fmla="*/ 2184590 w 5558118"/>
              <a:gd name="connsiteY4" fmla="*/ 0 h 1166454"/>
              <a:gd name="connsiteX5" fmla="*/ 2882445 w 5558118"/>
              <a:gd name="connsiteY5" fmla="*/ 0 h 1166454"/>
              <a:gd name="connsiteX6" fmla="*/ 3476913 w 5558118"/>
              <a:gd name="connsiteY6" fmla="*/ 0 h 1166454"/>
              <a:gd name="connsiteX7" fmla="*/ 4019689 w 5558118"/>
              <a:gd name="connsiteY7" fmla="*/ 0 h 1166454"/>
              <a:gd name="connsiteX8" fmla="*/ 4769236 w 5558118"/>
              <a:gd name="connsiteY8" fmla="*/ 0 h 1166454"/>
              <a:gd name="connsiteX9" fmla="*/ 5363705 w 5558118"/>
              <a:gd name="connsiteY9" fmla="*/ 0 h 1166454"/>
              <a:gd name="connsiteX10" fmla="*/ 5558118 w 5558118"/>
              <a:gd name="connsiteY10" fmla="*/ 194413 h 1166454"/>
              <a:gd name="connsiteX11" fmla="*/ 5558118 w 5558118"/>
              <a:gd name="connsiteY11" fmla="*/ 598780 h 1166454"/>
              <a:gd name="connsiteX12" fmla="*/ 5558118 w 5558118"/>
              <a:gd name="connsiteY12" fmla="*/ 972041 h 1166454"/>
              <a:gd name="connsiteX13" fmla="*/ 5363705 w 5558118"/>
              <a:gd name="connsiteY13" fmla="*/ 1166454 h 1166454"/>
              <a:gd name="connsiteX14" fmla="*/ 4872622 w 5558118"/>
              <a:gd name="connsiteY14" fmla="*/ 1166454 h 1166454"/>
              <a:gd name="connsiteX15" fmla="*/ 4123075 w 5558118"/>
              <a:gd name="connsiteY15" fmla="*/ 1166454 h 1166454"/>
              <a:gd name="connsiteX16" fmla="*/ 3476913 w 5558118"/>
              <a:gd name="connsiteY16" fmla="*/ 1166454 h 1166454"/>
              <a:gd name="connsiteX17" fmla="*/ 2985831 w 5558118"/>
              <a:gd name="connsiteY17" fmla="*/ 1166454 h 1166454"/>
              <a:gd name="connsiteX18" fmla="*/ 2287976 w 5558118"/>
              <a:gd name="connsiteY18" fmla="*/ 1166454 h 1166454"/>
              <a:gd name="connsiteX19" fmla="*/ 1796894 w 5558118"/>
              <a:gd name="connsiteY19" fmla="*/ 1166454 h 1166454"/>
              <a:gd name="connsiteX20" fmla="*/ 1047346 w 5558118"/>
              <a:gd name="connsiteY20" fmla="*/ 1166454 h 1166454"/>
              <a:gd name="connsiteX21" fmla="*/ 194413 w 5558118"/>
              <a:gd name="connsiteY21" fmla="*/ 1166454 h 1166454"/>
              <a:gd name="connsiteX22" fmla="*/ 0 w 5558118"/>
              <a:gd name="connsiteY22" fmla="*/ 972041 h 1166454"/>
              <a:gd name="connsiteX23" fmla="*/ 0 w 5558118"/>
              <a:gd name="connsiteY23" fmla="*/ 606556 h 1166454"/>
              <a:gd name="connsiteX24" fmla="*/ 0 w 5558118"/>
              <a:gd name="connsiteY24" fmla="*/ 194413 h 116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8118" h="1166454" extrusionOk="0">
                <a:moveTo>
                  <a:pt x="0" y="194413"/>
                </a:moveTo>
                <a:cubicBezTo>
                  <a:pt x="8241" y="64209"/>
                  <a:pt x="78893" y="-17012"/>
                  <a:pt x="194413" y="0"/>
                </a:cubicBezTo>
                <a:cubicBezTo>
                  <a:pt x="335332" y="-20543"/>
                  <a:pt x="552123" y="25536"/>
                  <a:pt x="788882" y="0"/>
                </a:cubicBezTo>
                <a:cubicBezTo>
                  <a:pt x="1025641" y="-25536"/>
                  <a:pt x="1324197" y="1581"/>
                  <a:pt x="1486736" y="0"/>
                </a:cubicBezTo>
                <a:cubicBezTo>
                  <a:pt x="1649275" y="-1581"/>
                  <a:pt x="1848120" y="10832"/>
                  <a:pt x="2184590" y="0"/>
                </a:cubicBezTo>
                <a:cubicBezTo>
                  <a:pt x="2521060" y="-10832"/>
                  <a:pt x="2698604" y="1794"/>
                  <a:pt x="2882445" y="0"/>
                </a:cubicBezTo>
                <a:cubicBezTo>
                  <a:pt x="3066286" y="-1794"/>
                  <a:pt x="3300360" y="-15834"/>
                  <a:pt x="3476913" y="0"/>
                </a:cubicBezTo>
                <a:cubicBezTo>
                  <a:pt x="3653466" y="15834"/>
                  <a:pt x="3897407" y="-19144"/>
                  <a:pt x="4019689" y="0"/>
                </a:cubicBezTo>
                <a:cubicBezTo>
                  <a:pt x="4141971" y="19144"/>
                  <a:pt x="4479341" y="-24325"/>
                  <a:pt x="4769236" y="0"/>
                </a:cubicBezTo>
                <a:cubicBezTo>
                  <a:pt x="5059131" y="24325"/>
                  <a:pt x="5224379" y="-354"/>
                  <a:pt x="5363705" y="0"/>
                </a:cubicBezTo>
                <a:cubicBezTo>
                  <a:pt x="5476442" y="13413"/>
                  <a:pt x="5575847" y="91931"/>
                  <a:pt x="5558118" y="194413"/>
                </a:cubicBezTo>
                <a:cubicBezTo>
                  <a:pt x="5575665" y="325817"/>
                  <a:pt x="5560831" y="431336"/>
                  <a:pt x="5558118" y="598780"/>
                </a:cubicBezTo>
                <a:cubicBezTo>
                  <a:pt x="5555405" y="766224"/>
                  <a:pt x="5573739" y="873111"/>
                  <a:pt x="5558118" y="972041"/>
                </a:cubicBezTo>
                <a:cubicBezTo>
                  <a:pt x="5552502" y="1068982"/>
                  <a:pt x="5480054" y="1156456"/>
                  <a:pt x="5363705" y="1166454"/>
                </a:cubicBezTo>
                <a:cubicBezTo>
                  <a:pt x="5164618" y="1157533"/>
                  <a:pt x="5008523" y="1150877"/>
                  <a:pt x="4872622" y="1166454"/>
                </a:cubicBezTo>
                <a:cubicBezTo>
                  <a:pt x="4736721" y="1182031"/>
                  <a:pt x="4431519" y="1151892"/>
                  <a:pt x="4123075" y="1166454"/>
                </a:cubicBezTo>
                <a:cubicBezTo>
                  <a:pt x="3814631" y="1181016"/>
                  <a:pt x="3674692" y="1139711"/>
                  <a:pt x="3476913" y="1166454"/>
                </a:cubicBezTo>
                <a:cubicBezTo>
                  <a:pt x="3279134" y="1193197"/>
                  <a:pt x="3143183" y="1153904"/>
                  <a:pt x="2985831" y="1166454"/>
                </a:cubicBezTo>
                <a:cubicBezTo>
                  <a:pt x="2828479" y="1179004"/>
                  <a:pt x="2602479" y="1151796"/>
                  <a:pt x="2287976" y="1166454"/>
                </a:cubicBezTo>
                <a:cubicBezTo>
                  <a:pt x="1973474" y="1181112"/>
                  <a:pt x="1900854" y="1156963"/>
                  <a:pt x="1796894" y="1166454"/>
                </a:cubicBezTo>
                <a:cubicBezTo>
                  <a:pt x="1692934" y="1175945"/>
                  <a:pt x="1413430" y="1186810"/>
                  <a:pt x="1047346" y="1166454"/>
                </a:cubicBezTo>
                <a:cubicBezTo>
                  <a:pt x="681262" y="1146098"/>
                  <a:pt x="387942" y="1179426"/>
                  <a:pt x="194413" y="1166454"/>
                </a:cubicBezTo>
                <a:cubicBezTo>
                  <a:pt x="107606" y="1174380"/>
                  <a:pt x="-1298" y="1072402"/>
                  <a:pt x="0" y="972041"/>
                </a:cubicBezTo>
                <a:cubicBezTo>
                  <a:pt x="-7917" y="895147"/>
                  <a:pt x="-7775" y="714210"/>
                  <a:pt x="0" y="606556"/>
                </a:cubicBezTo>
                <a:cubicBezTo>
                  <a:pt x="7775" y="498903"/>
                  <a:pt x="2583" y="391254"/>
                  <a:pt x="0" y="194413"/>
                </a:cubicBezTo>
                <a:close/>
              </a:path>
            </a:pathLst>
          </a:custGeom>
          <a:noFill/>
          <a:ln w="28575">
            <a:solidFill>
              <a:srgbClr val="E1CC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8FE8B9-22B7-B512-6EA7-84C9685D092C}"/>
              </a:ext>
            </a:extLst>
          </p:cNvPr>
          <p:cNvCxnSpPr>
            <a:cxnSpLocks/>
          </p:cNvCxnSpPr>
          <p:nvPr/>
        </p:nvCxnSpPr>
        <p:spPr>
          <a:xfrm>
            <a:off x="6076693" y="4150096"/>
            <a:ext cx="0" cy="669656"/>
          </a:xfrm>
          <a:prstGeom prst="straightConnector1">
            <a:avLst/>
          </a:prstGeom>
          <a:ln w="57150">
            <a:solidFill>
              <a:srgbClr val="E1CC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E6FC94-788E-0319-E0CF-D74570172A37}"/>
              </a:ext>
            </a:extLst>
          </p:cNvPr>
          <p:cNvSpPr/>
          <p:nvPr/>
        </p:nvSpPr>
        <p:spPr>
          <a:xfrm>
            <a:off x="10774" y="0"/>
            <a:ext cx="12192000" cy="6861273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0" name="표 26">
            <a:extLst>
              <a:ext uri="{FF2B5EF4-FFF2-40B4-BE49-F238E27FC236}">
                <a16:creationId xmlns:a16="http://schemas.microsoft.com/office/drawing/2014/main" id="{FE4AA4C9-F4DE-D219-963F-930325223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805752"/>
              </p:ext>
            </p:extLst>
          </p:nvPr>
        </p:nvGraphicFramePr>
        <p:xfrm>
          <a:off x="1516511" y="1724398"/>
          <a:ext cx="28433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5">
                  <a:extLst>
                    <a:ext uri="{9D8B030D-6E8A-4147-A177-3AD203B41FA5}">
                      <a16:colId xmlns:a16="http://schemas.microsoft.com/office/drawing/2014/main" val="913316581"/>
                    </a:ext>
                  </a:extLst>
                </a:gridCol>
                <a:gridCol w="1421675">
                  <a:extLst>
                    <a:ext uri="{9D8B030D-6E8A-4147-A177-3AD203B41FA5}">
                      <a16:colId xmlns:a16="http://schemas.microsoft.com/office/drawing/2014/main" val="111423830"/>
                    </a:ext>
                  </a:extLst>
                </a:gridCol>
              </a:tblGrid>
              <a:tr h="3390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SK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하이닉스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46471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0.057786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05629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2.301890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2332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-9.080000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286254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-1.390000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03131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0.000000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83582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1.440000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058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13.400000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61587"/>
                  </a:ext>
                </a:extLst>
              </a:tr>
            </a:tbl>
          </a:graphicData>
        </a:graphic>
      </p:graphicFrame>
      <p:pic>
        <p:nvPicPr>
          <p:cNvPr id="21" name="Object 2">
            <a:extLst>
              <a:ext uri="{FF2B5EF4-FFF2-40B4-BE49-F238E27FC236}">
                <a16:creationId xmlns:a16="http://schemas.microsoft.com/office/drawing/2014/main" id="{DAD553DD-16E4-CE99-10B3-0361A4D71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0899" y="239903"/>
            <a:ext cx="576315" cy="57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C2704A-D480-F6BE-E23E-7599A1D06802}"/>
              </a:ext>
            </a:extLst>
          </p:cNvPr>
          <p:cNvSpPr txBox="1"/>
          <p:nvPr/>
        </p:nvSpPr>
        <p:spPr>
          <a:xfrm>
            <a:off x="4426642" y="1014502"/>
            <a:ext cx="3234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왜 다</a:t>
            </a:r>
            <a:r>
              <a:rPr lang="ko-KR" altLang="en-US" sz="25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똑같지</a:t>
            </a:r>
            <a:r>
              <a:rPr lang="en-US" altLang="ko-KR" sz="25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???</a:t>
            </a:r>
            <a:endParaRPr lang="ko-KR" altLang="en-US" sz="25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3" name="표 26">
            <a:extLst>
              <a:ext uri="{FF2B5EF4-FFF2-40B4-BE49-F238E27FC236}">
                <a16:creationId xmlns:a16="http://schemas.microsoft.com/office/drawing/2014/main" id="{FC846676-FD07-09A5-59CE-5E4BC5F54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58608"/>
              </p:ext>
            </p:extLst>
          </p:nvPr>
        </p:nvGraphicFramePr>
        <p:xfrm>
          <a:off x="4674325" y="1724398"/>
          <a:ext cx="28433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5">
                  <a:extLst>
                    <a:ext uri="{9D8B030D-6E8A-4147-A177-3AD203B41FA5}">
                      <a16:colId xmlns:a16="http://schemas.microsoft.com/office/drawing/2014/main" val="913316581"/>
                    </a:ext>
                  </a:extLst>
                </a:gridCol>
                <a:gridCol w="1421675">
                  <a:extLst>
                    <a:ext uri="{9D8B030D-6E8A-4147-A177-3AD203B41FA5}">
                      <a16:colId xmlns:a16="http://schemas.microsoft.com/office/drawing/2014/main" val="111423830"/>
                    </a:ext>
                  </a:extLst>
                </a:gridCol>
              </a:tblGrid>
              <a:tr h="3390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현대자동차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46471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0.030651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05629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2.104999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2332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-10.340000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286254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-1.110000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03131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0.000000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83582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0.970000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058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19.420000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61587"/>
                  </a:ext>
                </a:extLst>
              </a:tr>
            </a:tbl>
          </a:graphicData>
        </a:graphic>
      </p:graphicFrame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F0C8D747-E195-281D-8252-AAB4B7DA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493797"/>
              </p:ext>
            </p:extLst>
          </p:nvPr>
        </p:nvGraphicFramePr>
        <p:xfrm>
          <a:off x="7832139" y="1735949"/>
          <a:ext cx="28433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5">
                  <a:extLst>
                    <a:ext uri="{9D8B030D-6E8A-4147-A177-3AD203B41FA5}">
                      <a16:colId xmlns:a16="http://schemas.microsoft.com/office/drawing/2014/main" val="913316581"/>
                    </a:ext>
                  </a:extLst>
                </a:gridCol>
                <a:gridCol w="1421675">
                  <a:extLst>
                    <a:ext uri="{9D8B030D-6E8A-4147-A177-3AD203B41FA5}">
                      <a16:colId xmlns:a16="http://schemas.microsoft.com/office/drawing/2014/main" val="111423830"/>
                    </a:ext>
                  </a:extLst>
                </a:gridCol>
              </a:tblGrid>
              <a:tr h="3390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신한지주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46471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mean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-0.011036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205629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std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1.767651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2332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-8.260000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286254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-0.920000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03131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0.000000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835825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0.910000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05822"/>
                  </a:ext>
                </a:extLst>
              </a:tr>
              <a:tr h="339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max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14.200000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615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E8C8014-F37E-C53D-1113-AEC03887CDD8}"/>
              </a:ext>
            </a:extLst>
          </p:cNvPr>
          <p:cNvSpPr txBox="1"/>
          <p:nvPr/>
        </p:nvSpPr>
        <p:spPr>
          <a:xfrm>
            <a:off x="2473724" y="5138249"/>
            <a:ext cx="731316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등락률의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기초통계량을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보면 </a:t>
            </a:r>
            <a:r>
              <a:rPr lang="ko-KR" altLang="en-US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크게 차이가 없는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</a:t>
            </a:r>
            <a:r>
              <a:rPr lang="ko-KR" altLang="en-US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 수 있음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이유로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 모두 동일한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기준값이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나온게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아닌가 추측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87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543600-C4E8-D243-78A9-C8E656F0C21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96989A-AE1B-1CF1-8F1B-BEBF1BC3D1F1}"/>
              </a:ext>
            </a:extLst>
          </p:cNvPr>
          <p:cNvGrpSpPr/>
          <p:nvPr/>
        </p:nvGrpSpPr>
        <p:grpSpPr>
          <a:xfrm>
            <a:off x="259411" y="2080727"/>
            <a:ext cx="11520000" cy="2588094"/>
            <a:chOff x="603472" y="2492589"/>
            <a:chExt cx="9838248" cy="21622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8DACC7-4ABC-CFBE-DEE3-12D9C681A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2304" y="2493158"/>
              <a:ext cx="3279416" cy="216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7A82EC-6F13-BD39-CDDE-44CAE42E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72" y="2492589"/>
              <a:ext cx="3279416" cy="216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AE898CD-53DA-FC32-995A-A6FDB7AFC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88" y="2494808"/>
              <a:ext cx="3279416" cy="2160000"/>
            </a:xfrm>
            <a:prstGeom prst="rect">
              <a:avLst/>
            </a:prstGeom>
          </p:spPr>
        </p:pic>
      </p:grpSp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9EAC1A40-C9C9-6BFB-A821-DCA6C7655357}"/>
              </a:ext>
            </a:extLst>
          </p:cNvPr>
          <p:cNvSpPr/>
          <p:nvPr/>
        </p:nvSpPr>
        <p:spPr>
          <a:xfrm>
            <a:off x="179431" y="1711395"/>
            <a:ext cx="11770522" cy="3147475"/>
          </a:xfrm>
          <a:custGeom>
            <a:avLst/>
            <a:gdLst>
              <a:gd name="connsiteX0" fmla="*/ 0 w 11770522"/>
              <a:gd name="connsiteY0" fmla="*/ 524590 h 3147475"/>
              <a:gd name="connsiteX1" fmla="*/ 524590 w 11770522"/>
              <a:gd name="connsiteY1" fmla="*/ 0 h 3147475"/>
              <a:gd name="connsiteX2" fmla="*/ 1087460 w 11770522"/>
              <a:gd name="connsiteY2" fmla="*/ 0 h 3147475"/>
              <a:gd name="connsiteX3" fmla="*/ 1864758 w 11770522"/>
              <a:gd name="connsiteY3" fmla="*/ 0 h 3147475"/>
              <a:gd name="connsiteX4" fmla="*/ 2642055 w 11770522"/>
              <a:gd name="connsiteY4" fmla="*/ 0 h 3147475"/>
              <a:gd name="connsiteX5" fmla="*/ 3419352 w 11770522"/>
              <a:gd name="connsiteY5" fmla="*/ 0 h 3147475"/>
              <a:gd name="connsiteX6" fmla="*/ 3982223 w 11770522"/>
              <a:gd name="connsiteY6" fmla="*/ 0 h 3147475"/>
              <a:gd name="connsiteX7" fmla="*/ 4437880 w 11770522"/>
              <a:gd name="connsiteY7" fmla="*/ 0 h 3147475"/>
              <a:gd name="connsiteX8" fmla="*/ 5322391 w 11770522"/>
              <a:gd name="connsiteY8" fmla="*/ 0 h 3147475"/>
              <a:gd name="connsiteX9" fmla="*/ 5992474 w 11770522"/>
              <a:gd name="connsiteY9" fmla="*/ 0 h 3147475"/>
              <a:gd name="connsiteX10" fmla="*/ 6555345 w 11770522"/>
              <a:gd name="connsiteY10" fmla="*/ 0 h 3147475"/>
              <a:gd name="connsiteX11" fmla="*/ 6903788 w 11770522"/>
              <a:gd name="connsiteY11" fmla="*/ 0 h 3147475"/>
              <a:gd name="connsiteX12" fmla="*/ 7466659 w 11770522"/>
              <a:gd name="connsiteY12" fmla="*/ 0 h 3147475"/>
              <a:gd name="connsiteX13" fmla="*/ 8351170 w 11770522"/>
              <a:gd name="connsiteY13" fmla="*/ 0 h 3147475"/>
              <a:gd name="connsiteX14" fmla="*/ 9021254 w 11770522"/>
              <a:gd name="connsiteY14" fmla="*/ 0 h 3147475"/>
              <a:gd name="connsiteX15" fmla="*/ 9369697 w 11770522"/>
              <a:gd name="connsiteY15" fmla="*/ 0 h 3147475"/>
              <a:gd name="connsiteX16" fmla="*/ 10146994 w 11770522"/>
              <a:gd name="connsiteY16" fmla="*/ 0 h 3147475"/>
              <a:gd name="connsiteX17" fmla="*/ 11245932 w 11770522"/>
              <a:gd name="connsiteY17" fmla="*/ 0 h 3147475"/>
              <a:gd name="connsiteX18" fmla="*/ 11770522 w 11770522"/>
              <a:gd name="connsiteY18" fmla="*/ 524590 h 3147475"/>
              <a:gd name="connsiteX19" fmla="*/ 11770522 w 11770522"/>
              <a:gd name="connsiteY19" fmla="*/ 1265988 h 3147475"/>
              <a:gd name="connsiteX20" fmla="*/ 11770522 w 11770522"/>
              <a:gd name="connsiteY20" fmla="*/ 1902470 h 3147475"/>
              <a:gd name="connsiteX21" fmla="*/ 11770522 w 11770522"/>
              <a:gd name="connsiteY21" fmla="*/ 2622885 h 3147475"/>
              <a:gd name="connsiteX22" fmla="*/ 11245932 w 11770522"/>
              <a:gd name="connsiteY22" fmla="*/ 3147475 h 3147475"/>
              <a:gd name="connsiteX23" fmla="*/ 10468635 w 11770522"/>
              <a:gd name="connsiteY23" fmla="*/ 3147475 h 3147475"/>
              <a:gd name="connsiteX24" fmla="*/ 9584124 w 11770522"/>
              <a:gd name="connsiteY24" fmla="*/ 3147475 h 3147475"/>
              <a:gd name="connsiteX25" fmla="*/ 8914040 w 11770522"/>
              <a:gd name="connsiteY25" fmla="*/ 3147475 h 3147475"/>
              <a:gd name="connsiteX26" fmla="*/ 8136743 w 11770522"/>
              <a:gd name="connsiteY26" fmla="*/ 3147475 h 3147475"/>
              <a:gd name="connsiteX27" fmla="*/ 7573872 w 11770522"/>
              <a:gd name="connsiteY27" fmla="*/ 3147475 h 3147475"/>
              <a:gd name="connsiteX28" fmla="*/ 6903788 w 11770522"/>
              <a:gd name="connsiteY28" fmla="*/ 3147475 h 3147475"/>
              <a:gd name="connsiteX29" fmla="*/ 6340918 w 11770522"/>
              <a:gd name="connsiteY29" fmla="*/ 3147475 h 3147475"/>
              <a:gd name="connsiteX30" fmla="*/ 5885261 w 11770522"/>
              <a:gd name="connsiteY30" fmla="*/ 3147475 h 3147475"/>
              <a:gd name="connsiteX31" fmla="*/ 5107964 w 11770522"/>
              <a:gd name="connsiteY31" fmla="*/ 3147475 h 3147475"/>
              <a:gd name="connsiteX32" fmla="*/ 4437880 w 11770522"/>
              <a:gd name="connsiteY32" fmla="*/ 3147475 h 3147475"/>
              <a:gd name="connsiteX33" fmla="*/ 3660583 w 11770522"/>
              <a:gd name="connsiteY33" fmla="*/ 3147475 h 3147475"/>
              <a:gd name="connsiteX34" fmla="*/ 2990499 w 11770522"/>
              <a:gd name="connsiteY34" fmla="*/ 3147475 h 3147475"/>
              <a:gd name="connsiteX35" fmla="*/ 2642055 w 11770522"/>
              <a:gd name="connsiteY35" fmla="*/ 3147475 h 3147475"/>
              <a:gd name="connsiteX36" fmla="*/ 2186398 w 11770522"/>
              <a:gd name="connsiteY36" fmla="*/ 3147475 h 3147475"/>
              <a:gd name="connsiteX37" fmla="*/ 1623528 w 11770522"/>
              <a:gd name="connsiteY37" fmla="*/ 3147475 h 3147475"/>
              <a:gd name="connsiteX38" fmla="*/ 524590 w 11770522"/>
              <a:gd name="connsiteY38" fmla="*/ 3147475 h 3147475"/>
              <a:gd name="connsiteX39" fmla="*/ 0 w 11770522"/>
              <a:gd name="connsiteY39" fmla="*/ 2622885 h 3147475"/>
              <a:gd name="connsiteX40" fmla="*/ 0 w 11770522"/>
              <a:gd name="connsiteY40" fmla="*/ 1923453 h 3147475"/>
              <a:gd name="connsiteX41" fmla="*/ 0 w 11770522"/>
              <a:gd name="connsiteY41" fmla="*/ 1182056 h 3147475"/>
              <a:gd name="connsiteX42" fmla="*/ 0 w 11770522"/>
              <a:gd name="connsiteY42" fmla="*/ 524590 h 314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770522" h="3147475" extrusionOk="0">
                <a:moveTo>
                  <a:pt x="0" y="524590"/>
                </a:moveTo>
                <a:cubicBezTo>
                  <a:pt x="10684" y="205266"/>
                  <a:pt x="229699" y="-10789"/>
                  <a:pt x="524590" y="0"/>
                </a:cubicBezTo>
                <a:cubicBezTo>
                  <a:pt x="653009" y="-27441"/>
                  <a:pt x="931996" y="-24485"/>
                  <a:pt x="1087460" y="0"/>
                </a:cubicBezTo>
                <a:cubicBezTo>
                  <a:pt x="1242924" y="24485"/>
                  <a:pt x="1634519" y="35621"/>
                  <a:pt x="1864758" y="0"/>
                </a:cubicBezTo>
                <a:cubicBezTo>
                  <a:pt x="2094997" y="-35621"/>
                  <a:pt x="2302092" y="-3178"/>
                  <a:pt x="2642055" y="0"/>
                </a:cubicBezTo>
                <a:cubicBezTo>
                  <a:pt x="2982018" y="3178"/>
                  <a:pt x="3082370" y="-21855"/>
                  <a:pt x="3419352" y="0"/>
                </a:cubicBezTo>
                <a:cubicBezTo>
                  <a:pt x="3756334" y="21855"/>
                  <a:pt x="3832946" y="5224"/>
                  <a:pt x="3982223" y="0"/>
                </a:cubicBezTo>
                <a:cubicBezTo>
                  <a:pt x="4131500" y="-5224"/>
                  <a:pt x="4212153" y="15587"/>
                  <a:pt x="4437880" y="0"/>
                </a:cubicBezTo>
                <a:cubicBezTo>
                  <a:pt x="4663607" y="-15587"/>
                  <a:pt x="4898821" y="38024"/>
                  <a:pt x="5322391" y="0"/>
                </a:cubicBezTo>
                <a:cubicBezTo>
                  <a:pt x="5745961" y="-38024"/>
                  <a:pt x="5678530" y="-19231"/>
                  <a:pt x="5992474" y="0"/>
                </a:cubicBezTo>
                <a:cubicBezTo>
                  <a:pt x="6306418" y="19231"/>
                  <a:pt x="6311691" y="7342"/>
                  <a:pt x="6555345" y="0"/>
                </a:cubicBezTo>
                <a:cubicBezTo>
                  <a:pt x="6798999" y="-7342"/>
                  <a:pt x="6768637" y="-1301"/>
                  <a:pt x="6903788" y="0"/>
                </a:cubicBezTo>
                <a:cubicBezTo>
                  <a:pt x="7038939" y="1301"/>
                  <a:pt x="7345167" y="-26722"/>
                  <a:pt x="7466659" y="0"/>
                </a:cubicBezTo>
                <a:cubicBezTo>
                  <a:pt x="7588151" y="26722"/>
                  <a:pt x="8110719" y="44129"/>
                  <a:pt x="8351170" y="0"/>
                </a:cubicBezTo>
                <a:cubicBezTo>
                  <a:pt x="8591621" y="-44129"/>
                  <a:pt x="8742833" y="-6097"/>
                  <a:pt x="9021254" y="0"/>
                </a:cubicBezTo>
                <a:cubicBezTo>
                  <a:pt x="9299675" y="6097"/>
                  <a:pt x="9202164" y="-10730"/>
                  <a:pt x="9369697" y="0"/>
                </a:cubicBezTo>
                <a:cubicBezTo>
                  <a:pt x="9537230" y="10730"/>
                  <a:pt x="9860219" y="-4681"/>
                  <a:pt x="10146994" y="0"/>
                </a:cubicBezTo>
                <a:cubicBezTo>
                  <a:pt x="10433769" y="4681"/>
                  <a:pt x="10785016" y="28418"/>
                  <a:pt x="11245932" y="0"/>
                </a:cubicBezTo>
                <a:cubicBezTo>
                  <a:pt x="11537317" y="56270"/>
                  <a:pt x="11804994" y="297950"/>
                  <a:pt x="11770522" y="524590"/>
                </a:cubicBezTo>
                <a:cubicBezTo>
                  <a:pt x="11748149" y="743257"/>
                  <a:pt x="11751064" y="955006"/>
                  <a:pt x="11770522" y="1265988"/>
                </a:cubicBezTo>
                <a:cubicBezTo>
                  <a:pt x="11789980" y="1576970"/>
                  <a:pt x="11747419" y="1738859"/>
                  <a:pt x="11770522" y="1902470"/>
                </a:cubicBezTo>
                <a:cubicBezTo>
                  <a:pt x="11793625" y="2066081"/>
                  <a:pt x="11764965" y="2344646"/>
                  <a:pt x="11770522" y="2622885"/>
                </a:cubicBezTo>
                <a:cubicBezTo>
                  <a:pt x="11769912" y="2861367"/>
                  <a:pt x="11577442" y="3178913"/>
                  <a:pt x="11245932" y="3147475"/>
                </a:cubicBezTo>
                <a:cubicBezTo>
                  <a:pt x="10930774" y="3111915"/>
                  <a:pt x="10635324" y="3180234"/>
                  <a:pt x="10468635" y="3147475"/>
                </a:cubicBezTo>
                <a:cubicBezTo>
                  <a:pt x="10301946" y="3114716"/>
                  <a:pt x="9839716" y="3166024"/>
                  <a:pt x="9584124" y="3147475"/>
                </a:cubicBezTo>
                <a:cubicBezTo>
                  <a:pt x="9328532" y="3128926"/>
                  <a:pt x="9236906" y="3166177"/>
                  <a:pt x="8914040" y="3147475"/>
                </a:cubicBezTo>
                <a:cubicBezTo>
                  <a:pt x="8591174" y="3128773"/>
                  <a:pt x="8452231" y="3185984"/>
                  <a:pt x="8136743" y="3147475"/>
                </a:cubicBezTo>
                <a:cubicBezTo>
                  <a:pt x="7821255" y="3108966"/>
                  <a:pt x="7718625" y="3145324"/>
                  <a:pt x="7573872" y="3147475"/>
                </a:cubicBezTo>
                <a:cubicBezTo>
                  <a:pt x="7429119" y="3149626"/>
                  <a:pt x="7105738" y="3120595"/>
                  <a:pt x="6903788" y="3147475"/>
                </a:cubicBezTo>
                <a:cubicBezTo>
                  <a:pt x="6701838" y="3174355"/>
                  <a:pt x="6507896" y="3167918"/>
                  <a:pt x="6340918" y="3147475"/>
                </a:cubicBezTo>
                <a:cubicBezTo>
                  <a:pt x="6173940" y="3127033"/>
                  <a:pt x="6014109" y="3165112"/>
                  <a:pt x="5885261" y="3147475"/>
                </a:cubicBezTo>
                <a:cubicBezTo>
                  <a:pt x="5756413" y="3129838"/>
                  <a:pt x="5436929" y="3129258"/>
                  <a:pt x="5107964" y="3147475"/>
                </a:cubicBezTo>
                <a:cubicBezTo>
                  <a:pt x="4778999" y="3165692"/>
                  <a:pt x="4607099" y="3135392"/>
                  <a:pt x="4437880" y="3147475"/>
                </a:cubicBezTo>
                <a:cubicBezTo>
                  <a:pt x="4268661" y="3159558"/>
                  <a:pt x="3892053" y="3148539"/>
                  <a:pt x="3660583" y="3147475"/>
                </a:cubicBezTo>
                <a:cubicBezTo>
                  <a:pt x="3429113" y="3146411"/>
                  <a:pt x="3201980" y="3137550"/>
                  <a:pt x="2990499" y="3147475"/>
                </a:cubicBezTo>
                <a:cubicBezTo>
                  <a:pt x="2779018" y="3157400"/>
                  <a:pt x="2776061" y="3152654"/>
                  <a:pt x="2642055" y="3147475"/>
                </a:cubicBezTo>
                <a:cubicBezTo>
                  <a:pt x="2508049" y="3142296"/>
                  <a:pt x="2343497" y="3159573"/>
                  <a:pt x="2186398" y="3147475"/>
                </a:cubicBezTo>
                <a:cubicBezTo>
                  <a:pt x="2029299" y="3135377"/>
                  <a:pt x="1862000" y="3127184"/>
                  <a:pt x="1623528" y="3147475"/>
                </a:cubicBezTo>
                <a:cubicBezTo>
                  <a:pt x="1385056" y="3167767"/>
                  <a:pt x="959575" y="3152584"/>
                  <a:pt x="524590" y="3147475"/>
                </a:cubicBezTo>
                <a:cubicBezTo>
                  <a:pt x="214879" y="3101868"/>
                  <a:pt x="16640" y="2936135"/>
                  <a:pt x="0" y="2622885"/>
                </a:cubicBezTo>
                <a:cubicBezTo>
                  <a:pt x="27824" y="2334133"/>
                  <a:pt x="5106" y="2091943"/>
                  <a:pt x="0" y="1923453"/>
                </a:cubicBezTo>
                <a:cubicBezTo>
                  <a:pt x="-5106" y="1754963"/>
                  <a:pt x="-4636" y="1470173"/>
                  <a:pt x="0" y="1182056"/>
                </a:cubicBezTo>
                <a:cubicBezTo>
                  <a:pt x="4636" y="893939"/>
                  <a:pt x="-32079" y="823191"/>
                  <a:pt x="0" y="524590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BEBBD5-EA16-9EBD-8652-2D684A6373D5}"/>
              </a:ext>
            </a:extLst>
          </p:cNvPr>
          <p:cNvSpPr/>
          <p:nvPr/>
        </p:nvSpPr>
        <p:spPr>
          <a:xfrm>
            <a:off x="4176000" y="1453554"/>
            <a:ext cx="3840000" cy="515681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D3E3B-0FB3-6614-5198-7E95580B75EB}"/>
              </a:ext>
            </a:extLst>
          </p:cNvPr>
          <p:cNvSpPr txBox="1"/>
          <p:nvPr/>
        </p:nvSpPr>
        <p:spPr>
          <a:xfrm>
            <a:off x="4176000" y="1537178"/>
            <a:ext cx="38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종목별 매도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A6FB3-D83B-5C35-A72D-B4CDA99F49E9}"/>
              </a:ext>
            </a:extLst>
          </p:cNvPr>
          <p:cNvSpPr txBox="1"/>
          <p:nvPr/>
        </p:nvSpPr>
        <p:spPr>
          <a:xfrm>
            <a:off x="587499" y="794932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라벨링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5617-CAD3-C00C-8086-38BAC419F0D5}"/>
              </a:ext>
            </a:extLst>
          </p:cNvPr>
          <p:cNvSpPr txBox="1"/>
          <p:nvPr/>
        </p:nvSpPr>
        <p:spPr>
          <a:xfrm>
            <a:off x="4176000" y="5525875"/>
            <a:ext cx="384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불균형 매우 심각</a:t>
            </a:r>
          </a:p>
        </p:txBody>
      </p:sp>
      <p:pic>
        <p:nvPicPr>
          <p:cNvPr id="17" name="Object 38">
            <a:extLst>
              <a:ext uri="{FF2B5EF4-FFF2-40B4-BE49-F238E27FC236}">
                <a16:creationId xmlns:a16="http://schemas.microsoft.com/office/drawing/2014/main" id="{697C60D8-3A01-AD9B-0039-82BCC4988E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6834" y="5404446"/>
            <a:ext cx="502755" cy="470114"/>
          </a:xfrm>
          <a:prstGeom prst="rect">
            <a:avLst/>
          </a:prstGeom>
        </p:spPr>
      </p:pic>
      <p:pic>
        <p:nvPicPr>
          <p:cNvPr id="19" name="Object 38">
            <a:extLst>
              <a:ext uri="{FF2B5EF4-FFF2-40B4-BE49-F238E27FC236}">
                <a16:creationId xmlns:a16="http://schemas.microsoft.com/office/drawing/2014/main" id="{622A576C-FF2E-98A2-CC9A-6242C74BDF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22413" y="5404446"/>
            <a:ext cx="502755" cy="4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B1FAD3-CDFD-4E4D-B566-9F3A98F30F48}"/>
              </a:ext>
            </a:extLst>
          </p:cNvPr>
          <p:cNvSpPr/>
          <p:nvPr/>
        </p:nvSpPr>
        <p:spPr>
          <a:xfrm>
            <a:off x="3571461" y="3051313"/>
            <a:ext cx="5049078" cy="755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71FCA3A-88A8-4014-A717-D829D4F27149}"/>
              </a:ext>
            </a:extLst>
          </p:cNvPr>
          <p:cNvSpPr/>
          <p:nvPr/>
        </p:nvSpPr>
        <p:spPr>
          <a:xfrm>
            <a:off x="768626" y="1311965"/>
            <a:ext cx="10654747" cy="4234069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C46CE-E47A-4647-A9D8-0A9402DF721C}"/>
              </a:ext>
            </a:extLst>
          </p:cNvPr>
          <p:cNvSpPr txBox="1"/>
          <p:nvPr/>
        </p:nvSpPr>
        <p:spPr>
          <a:xfrm>
            <a:off x="5232624" y="3167390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예고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B4916E-05E2-EF46-0291-4672E1AE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19" y="4969345"/>
            <a:ext cx="1377323" cy="1333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2A186C-21CC-AEDF-F0B2-D5E8B8E4E519}"/>
              </a:ext>
            </a:extLst>
          </p:cNvPr>
          <p:cNvSpPr txBox="1"/>
          <p:nvPr/>
        </p:nvSpPr>
        <p:spPr>
          <a:xfrm>
            <a:off x="3013509" y="5032806"/>
            <a:ext cx="5212947" cy="12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 선택의 늪 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</a:p>
          <a:p>
            <a:pPr>
              <a:lnSpc>
                <a:spcPct val="150000"/>
              </a:lnSpc>
            </a:pP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클래스 불균형과 함께하는 모델링 </a:t>
            </a:r>
            <a:r>
              <a:rPr lang="en-US" altLang="ko-KR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To be continued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643794-832D-8632-9685-00A6FC96968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1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44F9F8-A9FD-7BD6-CAC6-E90FC8E55D7F}"/>
              </a:ext>
            </a:extLst>
          </p:cNvPr>
          <p:cNvSpPr txBox="1"/>
          <p:nvPr/>
        </p:nvSpPr>
        <p:spPr>
          <a:xfrm>
            <a:off x="5932745" y="2927086"/>
            <a:ext cx="24211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거래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생산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7FF6-2D0D-9923-6A3F-5E93CF95E919}"/>
              </a:ext>
            </a:extLst>
          </p:cNvPr>
          <p:cNvSpPr txBox="1"/>
          <p:nvPr/>
        </p:nvSpPr>
        <p:spPr>
          <a:xfrm>
            <a:off x="8544921" y="2719337"/>
            <a:ext cx="2142836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물가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신뢰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실업률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기준금리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개별 지표</a:t>
              </a: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공통 지표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FAD98-1FEB-1F1E-93EA-DD6BCD534B9F}"/>
              </a:ext>
            </a:extLst>
          </p:cNvPr>
          <p:cNvSpPr/>
          <p:nvPr/>
        </p:nvSpPr>
        <p:spPr>
          <a:xfrm>
            <a:off x="5163266" y="1159736"/>
            <a:ext cx="6650043" cy="51804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CA32D-D884-0DAC-E0CB-5E305FC65065}"/>
              </a:ext>
            </a:extLst>
          </p:cNvPr>
          <p:cNvSpPr txBox="1"/>
          <p:nvPr/>
        </p:nvSpPr>
        <p:spPr>
          <a:xfrm>
            <a:off x="1504243" y="2303838"/>
            <a:ext cx="2906081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시세 추이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투자자별 거래 실적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보유량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기사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영문 기사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9A87-BB77-00AE-D7BE-E92098D3AA45}"/>
              </a:ext>
            </a:extLst>
          </p:cNvPr>
          <p:cNvSpPr txBox="1"/>
          <p:nvPr/>
        </p:nvSpPr>
        <p:spPr>
          <a:xfrm>
            <a:off x="6425785" y="3403703"/>
            <a:ext cx="385620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주식 종목마다 다른 값이 들어가는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거래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여론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FF32CE-BA1B-F7FE-D4B5-AF27DE38DFE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1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44F9F8-A9FD-7BD6-CAC6-E90FC8E55D7F}"/>
              </a:ext>
            </a:extLst>
          </p:cNvPr>
          <p:cNvSpPr txBox="1"/>
          <p:nvPr/>
        </p:nvSpPr>
        <p:spPr>
          <a:xfrm>
            <a:off x="5932745" y="2927086"/>
            <a:ext cx="24211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거래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생산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7FF6-2D0D-9923-6A3F-5E93CF95E919}"/>
              </a:ext>
            </a:extLst>
          </p:cNvPr>
          <p:cNvSpPr txBox="1"/>
          <p:nvPr/>
        </p:nvSpPr>
        <p:spPr>
          <a:xfrm>
            <a:off x="8544921" y="2719337"/>
            <a:ext cx="2142836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물가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신뢰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실업률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기준금리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개별 지표</a:t>
              </a: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공통 지표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FAD98-1FEB-1F1E-93EA-DD6BCD534B9F}"/>
              </a:ext>
            </a:extLst>
          </p:cNvPr>
          <p:cNvSpPr/>
          <p:nvPr/>
        </p:nvSpPr>
        <p:spPr>
          <a:xfrm>
            <a:off x="5163266" y="1159736"/>
            <a:ext cx="6650043" cy="51804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CA32D-D884-0DAC-E0CB-5E305FC65065}"/>
              </a:ext>
            </a:extLst>
          </p:cNvPr>
          <p:cNvSpPr txBox="1"/>
          <p:nvPr/>
        </p:nvSpPr>
        <p:spPr>
          <a:xfrm>
            <a:off x="1504243" y="2303838"/>
            <a:ext cx="2906081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시세 추이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투자자별 거래 실적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보유량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기사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영문 기사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53B459-D97C-1547-58CE-2291DB6D50C3}"/>
              </a:ext>
            </a:extLst>
          </p:cNvPr>
          <p:cNvCxnSpPr>
            <a:cxnSpLocks/>
          </p:cNvCxnSpPr>
          <p:nvPr/>
        </p:nvCxnSpPr>
        <p:spPr>
          <a:xfrm>
            <a:off x="4739743" y="4443426"/>
            <a:ext cx="1356257" cy="0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92E00-2D41-54A3-DCC2-03B4DB0D32FF}"/>
              </a:ext>
            </a:extLst>
          </p:cNvPr>
          <p:cNvSpPr txBox="1"/>
          <p:nvPr/>
        </p:nvSpPr>
        <p:spPr>
          <a:xfrm>
            <a:off x="6287033" y="4188612"/>
            <a:ext cx="1321875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en-US" altLang="ko-KR" sz="20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2000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B06820-B730-CB58-975B-1FEB226421B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44F9F8-A9FD-7BD6-CAC6-E90FC8E55D7F}"/>
              </a:ext>
            </a:extLst>
          </p:cNvPr>
          <p:cNvSpPr txBox="1"/>
          <p:nvPr/>
        </p:nvSpPr>
        <p:spPr>
          <a:xfrm>
            <a:off x="5932745" y="2927086"/>
            <a:ext cx="24211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거래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생산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7FF6-2D0D-9923-6A3F-5E93CF95E919}"/>
              </a:ext>
            </a:extLst>
          </p:cNvPr>
          <p:cNvSpPr txBox="1"/>
          <p:nvPr/>
        </p:nvSpPr>
        <p:spPr>
          <a:xfrm>
            <a:off x="8544921" y="2719337"/>
            <a:ext cx="2142836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물가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신뢰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심리 지수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실업률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기준금리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개별 지표</a:t>
              </a: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공통 지표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5FAD98-1FEB-1F1E-93EA-DD6BCD534B9F}"/>
              </a:ext>
            </a:extLst>
          </p:cNvPr>
          <p:cNvSpPr/>
          <p:nvPr/>
        </p:nvSpPr>
        <p:spPr>
          <a:xfrm>
            <a:off x="5163266" y="1159736"/>
            <a:ext cx="6650043" cy="518045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CA32D-D884-0DAC-E0CB-5E305FC65065}"/>
              </a:ext>
            </a:extLst>
          </p:cNvPr>
          <p:cNvSpPr txBox="1"/>
          <p:nvPr/>
        </p:nvSpPr>
        <p:spPr>
          <a:xfrm>
            <a:off x="1504243" y="2303838"/>
            <a:ext cx="2906081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시세 추이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투자자별 거래 실적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보유량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데이터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기사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영문 기사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검색량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3B0EF-6046-879C-B808-C301A00AB73C}"/>
              </a:ext>
            </a:extLst>
          </p:cNvPr>
          <p:cNvSpPr txBox="1"/>
          <p:nvPr/>
        </p:nvSpPr>
        <p:spPr>
          <a:xfrm>
            <a:off x="6244746" y="4293770"/>
            <a:ext cx="4600349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여론 및 투자자 심리에 따른 등락을 파악하기 위해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여론을 반영할 수 있는 데이터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B576790-2AB0-B0A4-21E6-8982EB8FACB8}"/>
              </a:ext>
            </a:extLst>
          </p:cNvPr>
          <p:cNvCxnSpPr>
            <a:cxnSpLocks/>
          </p:cNvCxnSpPr>
          <p:nvPr/>
        </p:nvCxnSpPr>
        <p:spPr>
          <a:xfrm>
            <a:off x="4739743" y="4819943"/>
            <a:ext cx="1356257" cy="0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사람이(가) 표시된 사진&#10;&#10;자동 생성된 설명">
            <a:extLst>
              <a:ext uri="{FF2B5EF4-FFF2-40B4-BE49-F238E27FC236}">
                <a16:creationId xmlns:a16="http://schemas.microsoft.com/office/drawing/2014/main" id="{B99B12B9-500A-1311-0871-279379BA44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60" y="2925350"/>
            <a:ext cx="1024395" cy="13853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5F85C2-137E-22CB-921B-3397D9CE0159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3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7B6827D-C9F4-929C-68AF-487418B3E97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4D76DFE-2903-348F-DA83-F602D5FCA86C}"/>
              </a:ext>
            </a:extLst>
          </p:cNvPr>
          <p:cNvGrpSpPr/>
          <p:nvPr/>
        </p:nvGrpSpPr>
        <p:grpSpPr>
          <a:xfrm>
            <a:off x="806860" y="1498290"/>
            <a:ext cx="10578280" cy="4793508"/>
            <a:chOff x="806860" y="1565883"/>
            <a:chExt cx="10578280" cy="4793508"/>
          </a:xfrm>
        </p:grpSpPr>
        <p:pic>
          <p:nvPicPr>
            <p:cNvPr id="15" name="그림 14" descr="창문, 측정기이(가) 표시된 사진  자동 생성된 설명">
              <a:extLst>
                <a:ext uri="{FF2B5EF4-FFF2-40B4-BE49-F238E27FC236}">
                  <a16:creationId xmlns:a16="http://schemas.microsoft.com/office/drawing/2014/main" id="{636FF4B1-F1D8-F6E9-77D0-2A93316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6860" y="1759854"/>
              <a:ext cx="4300849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301B59-5F4B-4199-6438-C585F3BC1DCA}"/>
                </a:ext>
              </a:extLst>
            </p:cNvPr>
            <p:cNvSpPr/>
            <p:nvPr/>
          </p:nvSpPr>
          <p:spPr>
            <a:xfrm>
              <a:off x="2016963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1A7A1-6F6B-CCE7-46AC-85BC84FF1872}"/>
                </a:ext>
              </a:extLst>
            </p:cNvPr>
            <p:cNvSpPr txBox="1"/>
            <p:nvPr/>
          </p:nvSpPr>
          <p:spPr>
            <a:xfrm>
              <a:off x="2016962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개별 지표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CCDA0E-0440-A9C0-A2F9-A611B2384A99}"/>
                </a:ext>
              </a:extLst>
            </p:cNvPr>
            <p:cNvSpPr txBox="1"/>
            <p:nvPr/>
          </p:nvSpPr>
          <p:spPr>
            <a:xfrm>
              <a:off x="1504243" y="2371431"/>
              <a:ext cx="2906081" cy="33763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주식 시세 추이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투자자별 거래 실적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외국인 보유량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공매도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국내 기사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영문 기사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네이버 증권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토론방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네이버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검색량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20" name="그림 19" descr="창문, 측정기이(가) 표시된 사진  자동 생성된 설명">
              <a:extLst>
                <a:ext uri="{FF2B5EF4-FFF2-40B4-BE49-F238E27FC236}">
                  <a16:creationId xmlns:a16="http://schemas.microsoft.com/office/drawing/2014/main" id="{6D2C121A-E9C2-5332-01E3-69042B02A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92436" y="1759854"/>
              <a:ext cx="6092704" cy="4599537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9F0631-74F1-AB0F-6032-73F6D286E9EC}"/>
                </a:ext>
              </a:extLst>
            </p:cNvPr>
            <p:cNvSpPr/>
            <p:nvPr/>
          </p:nvSpPr>
          <p:spPr>
            <a:xfrm>
              <a:off x="7370687" y="1565883"/>
              <a:ext cx="1936201" cy="535368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795F71-32D0-B6C2-1B88-EAA8AFD9D78E}"/>
                </a:ext>
              </a:extLst>
            </p:cNvPr>
            <p:cNvSpPr txBox="1"/>
            <p:nvPr/>
          </p:nvSpPr>
          <p:spPr>
            <a:xfrm>
              <a:off x="7370686" y="1639665"/>
              <a:ext cx="19362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공통 지표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0EE4AD-C989-2A2F-A2AC-B16213CA6DD0}"/>
                </a:ext>
              </a:extLst>
            </p:cNvPr>
            <p:cNvSpPr txBox="1"/>
            <p:nvPr/>
          </p:nvSpPr>
          <p:spPr>
            <a:xfrm>
              <a:off x="5932745" y="2994679"/>
              <a:ext cx="2421143" cy="2129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코스피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비트코인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거래 데이터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경제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뉴스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산업 생산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E2113-BD96-E74A-7962-3106E70D9D7F}"/>
                </a:ext>
              </a:extLst>
            </p:cNvPr>
            <p:cNvSpPr txBox="1"/>
            <p:nvPr/>
          </p:nvSpPr>
          <p:spPr>
            <a:xfrm>
              <a:off x="8544921" y="2786930"/>
              <a:ext cx="2142836" cy="2545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물가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신뢰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소비자 심리 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실업률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한국은행 기준금리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환율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2FDB2-90A7-9AA2-2921-1A87CCFD90AD}"/>
              </a:ext>
            </a:extLst>
          </p:cNvPr>
          <p:cNvSpPr/>
          <p:nvPr/>
        </p:nvSpPr>
        <p:spPr>
          <a:xfrm>
            <a:off x="0" y="1159736"/>
            <a:ext cx="12192000" cy="569826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84027-5F80-96C6-4D6C-AB98B9EA920C}"/>
              </a:ext>
            </a:extLst>
          </p:cNvPr>
          <p:cNvSpPr txBox="1"/>
          <p:nvPr/>
        </p:nvSpPr>
        <p:spPr>
          <a:xfrm>
            <a:off x="3059841" y="3531225"/>
            <a:ext cx="6072315" cy="17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 기간 </a:t>
            </a:r>
            <a:r>
              <a:rPr lang="en-US" altLang="ko-KR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2017/06/08 ~ 2023/03/31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서비스가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2017/06/08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부터 시작된 관계로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데이터의 수집 기간을 토론방에 맞춰 수집함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00EAFC9-EBCA-1A73-B2F9-C5DF7CBFE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9" y="2421040"/>
            <a:ext cx="1180861" cy="10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개별 지표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052A1758-8F1F-B381-6F9B-A5DC2C72F424}"/>
              </a:ext>
            </a:extLst>
          </p:cNvPr>
          <p:cNvSpPr/>
          <p:nvPr/>
        </p:nvSpPr>
        <p:spPr>
          <a:xfrm>
            <a:off x="220519" y="1586427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723B99C7-81C1-7E81-7754-AD0863C023E3}"/>
              </a:ext>
            </a:extLst>
          </p:cNvPr>
          <p:cNvSpPr/>
          <p:nvPr/>
        </p:nvSpPr>
        <p:spPr>
          <a:xfrm>
            <a:off x="3205236" y="1586427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Google Shape;132;p6">
            <a:extLst>
              <a:ext uri="{FF2B5EF4-FFF2-40B4-BE49-F238E27FC236}">
                <a16:creationId xmlns:a16="http://schemas.microsoft.com/office/drawing/2014/main" id="{3B9FEF35-0352-E3DC-A9BD-958AB10ACDBE}"/>
              </a:ext>
            </a:extLst>
          </p:cNvPr>
          <p:cNvSpPr/>
          <p:nvPr/>
        </p:nvSpPr>
        <p:spPr>
          <a:xfrm>
            <a:off x="6189953" y="1586427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132;p6">
            <a:extLst>
              <a:ext uri="{FF2B5EF4-FFF2-40B4-BE49-F238E27FC236}">
                <a16:creationId xmlns:a16="http://schemas.microsoft.com/office/drawing/2014/main" id="{C46886B8-0F1F-752C-67A1-BAF51BBF1B82}"/>
              </a:ext>
            </a:extLst>
          </p:cNvPr>
          <p:cNvSpPr/>
          <p:nvPr/>
        </p:nvSpPr>
        <p:spPr>
          <a:xfrm>
            <a:off x="9174670" y="1586427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8EAC34-9ED5-313A-FD0C-1121E93DAB47}"/>
              </a:ext>
            </a:extLst>
          </p:cNvPr>
          <p:cNvSpPr/>
          <p:nvPr/>
        </p:nvSpPr>
        <p:spPr>
          <a:xfrm>
            <a:off x="329490" y="1669015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F8DE96-ABDA-C949-28E5-7D6C0C9AD27B}"/>
              </a:ext>
            </a:extLst>
          </p:cNvPr>
          <p:cNvSpPr/>
          <p:nvPr/>
        </p:nvSpPr>
        <p:spPr>
          <a:xfrm>
            <a:off x="3309822" y="1669014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058A63-F53D-CC6D-0547-8E431BC9B5E2}"/>
              </a:ext>
            </a:extLst>
          </p:cNvPr>
          <p:cNvSpPr/>
          <p:nvPr/>
        </p:nvSpPr>
        <p:spPr>
          <a:xfrm>
            <a:off x="6294539" y="1669013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B87851-076F-E5FB-20E4-C90014ABEB93}"/>
              </a:ext>
            </a:extLst>
          </p:cNvPr>
          <p:cNvSpPr/>
          <p:nvPr/>
        </p:nvSpPr>
        <p:spPr>
          <a:xfrm>
            <a:off x="9279256" y="1669013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74FF1-ABEF-E827-6AF2-7A934557EB0F}"/>
              </a:ext>
            </a:extLst>
          </p:cNvPr>
          <p:cNvSpPr txBox="1"/>
          <p:nvPr/>
        </p:nvSpPr>
        <p:spPr>
          <a:xfrm>
            <a:off x="325105" y="1635813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시세 추이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9B0061-B8A4-0E52-B674-A37EF36C6C50}"/>
              </a:ext>
            </a:extLst>
          </p:cNvPr>
          <p:cNvSpPr txBox="1"/>
          <p:nvPr/>
        </p:nvSpPr>
        <p:spPr>
          <a:xfrm>
            <a:off x="325105" y="2312632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35BC0-ADA3-3D7B-94EC-1C266CE0BA6C}"/>
              </a:ext>
            </a:extLst>
          </p:cNvPr>
          <p:cNvSpPr txBox="1"/>
          <p:nvPr/>
        </p:nvSpPr>
        <p:spPr>
          <a:xfrm>
            <a:off x="3318788" y="1637562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투자자별 거래 실적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A63CBD-EBBE-10F6-90E8-FE652D390D0A}"/>
              </a:ext>
            </a:extLst>
          </p:cNvPr>
          <p:cNvSpPr txBox="1"/>
          <p:nvPr/>
        </p:nvSpPr>
        <p:spPr>
          <a:xfrm>
            <a:off x="3336074" y="2311293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154E10-D017-951C-7A45-BF6E7565033F}"/>
              </a:ext>
            </a:extLst>
          </p:cNvPr>
          <p:cNvSpPr txBox="1"/>
          <p:nvPr/>
        </p:nvSpPr>
        <p:spPr>
          <a:xfrm>
            <a:off x="6294539" y="1647579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보유수량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C6C82-30E8-88C9-6143-AA56680D1E4F}"/>
              </a:ext>
            </a:extLst>
          </p:cNvPr>
          <p:cNvSpPr txBox="1"/>
          <p:nvPr/>
        </p:nvSpPr>
        <p:spPr>
          <a:xfrm>
            <a:off x="6320417" y="2311293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5AB81-3A24-C499-9523-2E3FC27A404B}"/>
              </a:ext>
            </a:extLst>
          </p:cNvPr>
          <p:cNvSpPr txBox="1"/>
          <p:nvPr/>
        </p:nvSpPr>
        <p:spPr>
          <a:xfrm>
            <a:off x="9279254" y="1646809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825BB-76F0-8226-D3CE-5DEA3695C315}"/>
              </a:ext>
            </a:extLst>
          </p:cNvPr>
          <p:cNvSpPr txBox="1"/>
          <p:nvPr/>
        </p:nvSpPr>
        <p:spPr>
          <a:xfrm>
            <a:off x="9300786" y="2311293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Google Shape;132;p6">
            <a:extLst>
              <a:ext uri="{FF2B5EF4-FFF2-40B4-BE49-F238E27FC236}">
                <a16:creationId xmlns:a16="http://schemas.microsoft.com/office/drawing/2014/main" id="{9286F225-EC29-893F-2106-FD705917E3EE}"/>
              </a:ext>
            </a:extLst>
          </p:cNvPr>
          <p:cNvSpPr/>
          <p:nvPr/>
        </p:nvSpPr>
        <p:spPr>
          <a:xfrm>
            <a:off x="220519" y="3938109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32;p6">
            <a:extLst>
              <a:ext uri="{FF2B5EF4-FFF2-40B4-BE49-F238E27FC236}">
                <a16:creationId xmlns:a16="http://schemas.microsoft.com/office/drawing/2014/main" id="{07989E9A-8608-6BF2-2C25-F2545D3E949C}"/>
              </a:ext>
            </a:extLst>
          </p:cNvPr>
          <p:cNvSpPr/>
          <p:nvPr/>
        </p:nvSpPr>
        <p:spPr>
          <a:xfrm>
            <a:off x="3205236" y="3938109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132;p6">
            <a:extLst>
              <a:ext uri="{FF2B5EF4-FFF2-40B4-BE49-F238E27FC236}">
                <a16:creationId xmlns:a16="http://schemas.microsoft.com/office/drawing/2014/main" id="{6BFD08D7-4916-E5F6-1A50-B16928078607}"/>
              </a:ext>
            </a:extLst>
          </p:cNvPr>
          <p:cNvSpPr/>
          <p:nvPr/>
        </p:nvSpPr>
        <p:spPr>
          <a:xfrm>
            <a:off x="6189953" y="3938109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132;p6">
            <a:extLst>
              <a:ext uri="{FF2B5EF4-FFF2-40B4-BE49-F238E27FC236}">
                <a16:creationId xmlns:a16="http://schemas.microsoft.com/office/drawing/2014/main" id="{B2C47004-9DD0-E53E-C4F1-F4577F47BAB0}"/>
              </a:ext>
            </a:extLst>
          </p:cNvPr>
          <p:cNvSpPr/>
          <p:nvPr/>
        </p:nvSpPr>
        <p:spPr>
          <a:xfrm>
            <a:off x="9174670" y="3938109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03B44F7-13F0-2249-2EB7-DB4EAF0B6676}"/>
              </a:ext>
            </a:extLst>
          </p:cNvPr>
          <p:cNvSpPr/>
          <p:nvPr/>
        </p:nvSpPr>
        <p:spPr>
          <a:xfrm>
            <a:off x="329490" y="4020697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139EFF4-B6DF-1C61-301D-5CF7B2C4AC15}"/>
              </a:ext>
            </a:extLst>
          </p:cNvPr>
          <p:cNvSpPr/>
          <p:nvPr/>
        </p:nvSpPr>
        <p:spPr>
          <a:xfrm>
            <a:off x="3309822" y="4020696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F9E1D0-6D69-9F86-A22B-D096ACB88C82}"/>
              </a:ext>
            </a:extLst>
          </p:cNvPr>
          <p:cNvSpPr/>
          <p:nvPr/>
        </p:nvSpPr>
        <p:spPr>
          <a:xfrm>
            <a:off x="6294539" y="4020695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DE69B2-662C-FA6A-0417-53436523B369}"/>
              </a:ext>
            </a:extLst>
          </p:cNvPr>
          <p:cNvSpPr/>
          <p:nvPr/>
        </p:nvSpPr>
        <p:spPr>
          <a:xfrm>
            <a:off x="9279256" y="4020695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507778-6E02-BE57-2E01-712F5E1060C7}"/>
              </a:ext>
            </a:extLst>
          </p:cNvPr>
          <p:cNvSpPr txBox="1"/>
          <p:nvPr/>
        </p:nvSpPr>
        <p:spPr>
          <a:xfrm>
            <a:off x="325105" y="3996121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기사 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06203-1B25-C714-45F2-F713884CC47E}"/>
              </a:ext>
            </a:extLst>
          </p:cNvPr>
          <p:cNvSpPr txBox="1"/>
          <p:nvPr/>
        </p:nvSpPr>
        <p:spPr>
          <a:xfrm>
            <a:off x="325105" y="4664314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빅카인즈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80000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FB803-8F28-216D-574B-B8E7AD421691}"/>
              </a:ext>
            </a:extLst>
          </p:cNvPr>
          <p:cNvSpPr txBox="1"/>
          <p:nvPr/>
        </p:nvSpPr>
        <p:spPr>
          <a:xfrm>
            <a:off x="3318788" y="3989244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영문 기사 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C34A8-C8EC-ABB0-64FA-D59D34E22530}"/>
              </a:ext>
            </a:extLst>
          </p:cNvPr>
          <p:cNvSpPr txBox="1"/>
          <p:nvPr/>
        </p:nvSpPr>
        <p:spPr>
          <a:xfrm>
            <a:off x="3336074" y="4662975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17033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CA0997-A463-D479-3A34-782F87C0A622}"/>
              </a:ext>
            </a:extLst>
          </p:cNvPr>
          <p:cNvSpPr txBox="1"/>
          <p:nvPr/>
        </p:nvSpPr>
        <p:spPr>
          <a:xfrm>
            <a:off x="6294539" y="3999261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90D850-D1CF-E18B-7001-6FE2063F9C52}"/>
              </a:ext>
            </a:extLst>
          </p:cNvPr>
          <p:cNvSpPr txBox="1"/>
          <p:nvPr/>
        </p:nvSpPr>
        <p:spPr>
          <a:xfrm>
            <a:off x="6320417" y="4662975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증권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1000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75FD5A-2E1F-C1CC-8EB1-2277064710ED}"/>
              </a:ext>
            </a:extLst>
          </p:cNvPr>
          <p:cNvSpPr txBox="1"/>
          <p:nvPr/>
        </p:nvSpPr>
        <p:spPr>
          <a:xfrm>
            <a:off x="9279254" y="3998491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01F607-DDB0-D072-EEC1-297836934A6D}"/>
              </a:ext>
            </a:extLst>
          </p:cNvPr>
          <p:cNvSpPr txBox="1"/>
          <p:nvPr/>
        </p:nvSpPr>
        <p:spPr>
          <a:xfrm>
            <a:off x="9300786" y="4662975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2131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6914A5-7E7D-D725-FAD8-57F295A168A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3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 지표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82399AAE-E1F6-3C7C-58ED-4748F6B3778B}"/>
              </a:ext>
            </a:extLst>
          </p:cNvPr>
          <p:cNvSpPr/>
          <p:nvPr/>
        </p:nvSpPr>
        <p:spPr>
          <a:xfrm>
            <a:off x="1680765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EF9B4197-C6F7-06BE-98DC-783C4B563FB9}"/>
              </a:ext>
            </a:extLst>
          </p:cNvPr>
          <p:cNvSpPr/>
          <p:nvPr/>
        </p:nvSpPr>
        <p:spPr>
          <a:xfrm>
            <a:off x="4665482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2D2017B4-BF1B-576E-ADDA-C96B17EE8B29}"/>
              </a:ext>
            </a:extLst>
          </p:cNvPr>
          <p:cNvSpPr/>
          <p:nvPr/>
        </p:nvSpPr>
        <p:spPr>
          <a:xfrm>
            <a:off x="7650199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2BF7E6-777B-DE95-278B-9867B326E505}"/>
              </a:ext>
            </a:extLst>
          </p:cNvPr>
          <p:cNvSpPr/>
          <p:nvPr/>
        </p:nvSpPr>
        <p:spPr>
          <a:xfrm>
            <a:off x="1789736" y="1681632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13DCE3-1DE3-1912-9606-502A3899C522}"/>
              </a:ext>
            </a:extLst>
          </p:cNvPr>
          <p:cNvSpPr/>
          <p:nvPr/>
        </p:nvSpPr>
        <p:spPr>
          <a:xfrm>
            <a:off x="4770068" y="1681631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8A708E-A09D-35FC-92B1-60640BF2D505}"/>
              </a:ext>
            </a:extLst>
          </p:cNvPr>
          <p:cNvSpPr/>
          <p:nvPr/>
        </p:nvSpPr>
        <p:spPr>
          <a:xfrm>
            <a:off x="7754785" y="1681630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C90A4-9126-3270-CDFD-12C91E1815CE}"/>
              </a:ext>
            </a:extLst>
          </p:cNvPr>
          <p:cNvSpPr txBox="1"/>
          <p:nvPr/>
        </p:nvSpPr>
        <p:spPr>
          <a:xfrm>
            <a:off x="1785351" y="1648430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FCE92-1B3C-DE1D-DAEB-4DD62CE738F5}"/>
              </a:ext>
            </a:extLst>
          </p:cNvPr>
          <p:cNvSpPr txBox="1"/>
          <p:nvPr/>
        </p:nvSpPr>
        <p:spPr>
          <a:xfrm>
            <a:off x="1785351" y="2325249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1433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77892-922D-9FA8-515E-DBF111899613}"/>
              </a:ext>
            </a:extLst>
          </p:cNvPr>
          <p:cNvSpPr txBox="1"/>
          <p:nvPr/>
        </p:nvSpPr>
        <p:spPr>
          <a:xfrm>
            <a:off x="4779034" y="1650179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A5ADB-2A1E-1137-2D0A-22C929995E51}"/>
              </a:ext>
            </a:extLst>
          </p:cNvPr>
          <p:cNvSpPr txBox="1"/>
          <p:nvPr/>
        </p:nvSpPr>
        <p:spPr>
          <a:xfrm>
            <a:off x="4796320" y="2323910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invest.com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2124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7429E-BBAB-206C-6D59-5B54BE226753}"/>
              </a:ext>
            </a:extLst>
          </p:cNvPr>
          <p:cNvSpPr txBox="1"/>
          <p:nvPr/>
        </p:nvSpPr>
        <p:spPr>
          <a:xfrm>
            <a:off x="7754785" y="1660196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심리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D44D1-C624-2D0D-6DD7-203D7809A953}"/>
              </a:ext>
            </a:extLst>
          </p:cNvPr>
          <p:cNvSpPr txBox="1"/>
          <p:nvPr/>
        </p:nvSpPr>
        <p:spPr>
          <a:xfrm>
            <a:off x="7780663" y="2323910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 rows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Google Shape;132;p6">
            <a:extLst>
              <a:ext uri="{FF2B5EF4-FFF2-40B4-BE49-F238E27FC236}">
                <a16:creationId xmlns:a16="http://schemas.microsoft.com/office/drawing/2014/main" id="{A781CBDD-B6D1-E7E0-19B1-2F07A179E487}"/>
              </a:ext>
            </a:extLst>
          </p:cNvPr>
          <p:cNvSpPr/>
          <p:nvPr/>
        </p:nvSpPr>
        <p:spPr>
          <a:xfrm>
            <a:off x="1680765" y="3950726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132;p6">
            <a:extLst>
              <a:ext uri="{FF2B5EF4-FFF2-40B4-BE49-F238E27FC236}">
                <a16:creationId xmlns:a16="http://schemas.microsoft.com/office/drawing/2014/main" id="{4676712E-1A3F-350B-2EEA-D68F720D20E2}"/>
              </a:ext>
            </a:extLst>
          </p:cNvPr>
          <p:cNvSpPr/>
          <p:nvPr/>
        </p:nvSpPr>
        <p:spPr>
          <a:xfrm>
            <a:off x="4665482" y="3950726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132;p6">
            <a:extLst>
              <a:ext uri="{FF2B5EF4-FFF2-40B4-BE49-F238E27FC236}">
                <a16:creationId xmlns:a16="http://schemas.microsoft.com/office/drawing/2014/main" id="{89D49288-88DA-0862-E8EC-60CCEF524227}"/>
              </a:ext>
            </a:extLst>
          </p:cNvPr>
          <p:cNvSpPr/>
          <p:nvPr/>
        </p:nvSpPr>
        <p:spPr>
          <a:xfrm>
            <a:off x="7650199" y="3950726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FFF771-A32F-BF3C-358C-63B85BEB568F}"/>
              </a:ext>
            </a:extLst>
          </p:cNvPr>
          <p:cNvSpPr/>
          <p:nvPr/>
        </p:nvSpPr>
        <p:spPr>
          <a:xfrm>
            <a:off x="1789736" y="4033314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9FF55A-B0CA-4E70-9C2B-215A18419B92}"/>
              </a:ext>
            </a:extLst>
          </p:cNvPr>
          <p:cNvSpPr/>
          <p:nvPr/>
        </p:nvSpPr>
        <p:spPr>
          <a:xfrm>
            <a:off x="4770068" y="4033313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17CB06-4C3C-FB0C-64C9-E0E08B5912FA}"/>
              </a:ext>
            </a:extLst>
          </p:cNvPr>
          <p:cNvSpPr/>
          <p:nvPr/>
        </p:nvSpPr>
        <p:spPr>
          <a:xfrm>
            <a:off x="7754785" y="4033312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13BC66-549F-3ED1-2144-713C535A5352}"/>
              </a:ext>
            </a:extLst>
          </p:cNvPr>
          <p:cNvSpPr txBox="1"/>
          <p:nvPr/>
        </p:nvSpPr>
        <p:spPr>
          <a:xfrm>
            <a:off x="1785351" y="4008738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심리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A2E086-DA19-2BFB-774D-BE03E552A4F0}"/>
              </a:ext>
            </a:extLst>
          </p:cNvPr>
          <p:cNvSpPr txBox="1"/>
          <p:nvPr/>
        </p:nvSpPr>
        <p:spPr>
          <a:xfrm>
            <a:off x="1785351" y="4676931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2124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2B6BB-5E6D-707A-0AA8-8168B209BF49}"/>
              </a:ext>
            </a:extLst>
          </p:cNvPr>
          <p:cNvSpPr txBox="1"/>
          <p:nvPr/>
        </p:nvSpPr>
        <p:spPr>
          <a:xfrm>
            <a:off x="4779034" y="4001861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생산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7B6986-FE06-D768-4D4D-35044EEB0DC8}"/>
              </a:ext>
            </a:extLst>
          </p:cNvPr>
          <p:cNvSpPr txBox="1"/>
          <p:nvPr/>
        </p:nvSpPr>
        <p:spPr>
          <a:xfrm>
            <a:off x="4796320" y="4675592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 rows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A1FDF-A8A7-2BD5-8D0F-76826BC48BB2}"/>
              </a:ext>
            </a:extLst>
          </p:cNvPr>
          <p:cNvSpPr txBox="1"/>
          <p:nvPr/>
        </p:nvSpPr>
        <p:spPr>
          <a:xfrm>
            <a:off x="7754785" y="4011878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물가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4A4E88-FEE0-F5FB-290D-DDE929E3A264}"/>
              </a:ext>
            </a:extLst>
          </p:cNvPr>
          <p:cNvSpPr txBox="1"/>
          <p:nvPr/>
        </p:nvSpPr>
        <p:spPr>
          <a:xfrm>
            <a:off x="7780663" y="4675592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 rows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B777AD-99CA-A4C0-0D2D-22380EEFD90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8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 지표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Google Shape;132;p6">
            <a:extLst>
              <a:ext uri="{FF2B5EF4-FFF2-40B4-BE49-F238E27FC236}">
                <a16:creationId xmlns:a16="http://schemas.microsoft.com/office/drawing/2014/main" id="{F42BB8F0-87B4-FD10-2AC4-60EE5E2C0469}"/>
              </a:ext>
            </a:extLst>
          </p:cNvPr>
          <p:cNvSpPr/>
          <p:nvPr/>
        </p:nvSpPr>
        <p:spPr>
          <a:xfrm>
            <a:off x="1680765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32;p6">
            <a:extLst>
              <a:ext uri="{FF2B5EF4-FFF2-40B4-BE49-F238E27FC236}">
                <a16:creationId xmlns:a16="http://schemas.microsoft.com/office/drawing/2014/main" id="{FBD5D746-2676-519A-DBDB-305FCDFCC377}"/>
              </a:ext>
            </a:extLst>
          </p:cNvPr>
          <p:cNvSpPr/>
          <p:nvPr/>
        </p:nvSpPr>
        <p:spPr>
          <a:xfrm>
            <a:off x="4665482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4" name="Google Shape;132;p6">
            <a:extLst>
              <a:ext uri="{FF2B5EF4-FFF2-40B4-BE49-F238E27FC236}">
                <a16:creationId xmlns:a16="http://schemas.microsoft.com/office/drawing/2014/main" id="{44BA45A7-F846-F8F5-39FA-AC487F7C3BD1}"/>
              </a:ext>
            </a:extLst>
          </p:cNvPr>
          <p:cNvSpPr/>
          <p:nvPr/>
        </p:nvSpPr>
        <p:spPr>
          <a:xfrm>
            <a:off x="7650199" y="1599044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DEEAFB-2FC4-C9E6-C056-553A5AB38B7E}"/>
              </a:ext>
            </a:extLst>
          </p:cNvPr>
          <p:cNvSpPr/>
          <p:nvPr/>
        </p:nvSpPr>
        <p:spPr>
          <a:xfrm>
            <a:off x="1789736" y="1681632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C327014-EAB1-460C-D296-D2387DAB17FD}"/>
              </a:ext>
            </a:extLst>
          </p:cNvPr>
          <p:cNvSpPr/>
          <p:nvPr/>
        </p:nvSpPr>
        <p:spPr>
          <a:xfrm>
            <a:off x="4770068" y="1681631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813DBEB-16BB-FF31-93B9-2788B736A0E9}"/>
              </a:ext>
            </a:extLst>
          </p:cNvPr>
          <p:cNvSpPr/>
          <p:nvPr/>
        </p:nvSpPr>
        <p:spPr>
          <a:xfrm>
            <a:off x="7754785" y="1681630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9828A7-8D1A-C3FB-BCF8-EC471009DFD7}"/>
              </a:ext>
            </a:extLst>
          </p:cNvPr>
          <p:cNvSpPr txBox="1"/>
          <p:nvPr/>
        </p:nvSpPr>
        <p:spPr>
          <a:xfrm>
            <a:off x="1785351" y="1648430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신뢰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7E459-5448-3770-B374-C21FCE9DAA0B}"/>
              </a:ext>
            </a:extLst>
          </p:cNvPr>
          <p:cNvSpPr txBox="1"/>
          <p:nvPr/>
        </p:nvSpPr>
        <p:spPr>
          <a:xfrm>
            <a:off x="1785351" y="2325249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invest.com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 rows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5797FC-4BC7-BEE3-0286-D9AAE4046E17}"/>
              </a:ext>
            </a:extLst>
          </p:cNvPr>
          <p:cNvSpPr txBox="1"/>
          <p:nvPr/>
        </p:nvSpPr>
        <p:spPr>
          <a:xfrm>
            <a:off x="4779034" y="1650179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 심리 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AC3CB-38AB-8D53-E9EE-4A101765C237}"/>
              </a:ext>
            </a:extLst>
          </p:cNvPr>
          <p:cNvSpPr txBox="1"/>
          <p:nvPr/>
        </p:nvSpPr>
        <p:spPr>
          <a:xfrm>
            <a:off x="4796320" y="2323910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2124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643863-00E7-B70A-BF29-3CD803DAE6EB}"/>
              </a:ext>
            </a:extLst>
          </p:cNvPr>
          <p:cNvSpPr txBox="1"/>
          <p:nvPr/>
        </p:nvSpPr>
        <p:spPr>
          <a:xfrm>
            <a:off x="7754785" y="1660196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실업률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8BDED9-084B-2D84-6DF4-2389DCD5139E}"/>
              </a:ext>
            </a:extLst>
          </p:cNvPr>
          <p:cNvSpPr txBox="1"/>
          <p:nvPr/>
        </p:nvSpPr>
        <p:spPr>
          <a:xfrm>
            <a:off x="7780663" y="2323910"/>
            <a:ext cx="2566109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KOSIS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71 rows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Google Shape;132;p6">
            <a:extLst>
              <a:ext uri="{FF2B5EF4-FFF2-40B4-BE49-F238E27FC236}">
                <a16:creationId xmlns:a16="http://schemas.microsoft.com/office/drawing/2014/main" id="{4A9E87AA-BBB3-F375-F7CB-0DD18B2F2476}"/>
              </a:ext>
            </a:extLst>
          </p:cNvPr>
          <p:cNvSpPr/>
          <p:nvPr/>
        </p:nvSpPr>
        <p:spPr>
          <a:xfrm>
            <a:off x="1680765" y="3950726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5" name="Google Shape;132;p6">
            <a:extLst>
              <a:ext uri="{FF2B5EF4-FFF2-40B4-BE49-F238E27FC236}">
                <a16:creationId xmlns:a16="http://schemas.microsoft.com/office/drawing/2014/main" id="{8EE82909-316D-57F1-4D6B-2F8DB9CB4AE7}"/>
              </a:ext>
            </a:extLst>
          </p:cNvPr>
          <p:cNvSpPr/>
          <p:nvPr/>
        </p:nvSpPr>
        <p:spPr>
          <a:xfrm>
            <a:off x="4665482" y="3950726"/>
            <a:ext cx="2775283" cy="2160000"/>
          </a:xfrm>
          <a:prstGeom prst="rect">
            <a:avLst/>
          </a:prstGeom>
          <a:solidFill>
            <a:srgbClr val="B9CDE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8AFCC89-5B47-B0F7-B3AA-F0D98E58F127}"/>
              </a:ext>
            </a:extLst>
          </p:cNvPr>
          <p:cNvSpPr/>
          <p:nvPr/>
        </p:nvSpPr>
        <p:spPr>
          <a:xfrm>
            <a:off x="1789736" y="4033314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A9A65F1-4668-2F8C-B885-010E6127F22E}"/>
              </a:ext>
            </a:extLst>
          </p:cNvPr>
          <p:cNvSpPr/>
          <p:nvPr/>
        </p:nvSpPr>
        <p:spPr>
          <a:xfrm>
            <a:off x="4770068" y="4033313"/>
            <a:ext cx="2566109" cy="521785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0F591C-78FF-EFD7-2351-398F2984C8F5}"/>
              </a:ext>
            </a:extLst>
          </p:cNvPr>
          <p:cNvSpPr txBox="1"/>
          <p:nvPr/>
        </p:nvSpPr>
        <p:spPr>
          <a:xfrm>
            <a:off x="1785351" y="4008738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기준 금리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47254F-87AC-03C1-EF9B-05C3C87154DA}"/>
              </a:ext>
            </a:extLst>
          </p:cNvPr>
          <p:cNvSpPr txBox="1"/>
          <p:nvPr/>
        </p:nvSpPr>
        <p:spPr>
          <a:xfrm>
            <a:off x="1785351" y="4676931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2124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D9A9E6-A28B-16B3-8133-4F1FA2893B1A}"/>
              </a:ext>
            </a:extLst>
          </p:cNvPr>
          <p:cNvSpPr txBox="1"/>
          <p:nvPr/>
        </p:nvSpPr>
        <p:spPr>
          <a:xfrm>
            <a:off x="4779034" y="4001861"/>
            <a:ext cx="256610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환율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endParaRPr lang="ko-KR" altLang="en-US" dirty="0">
              <a:solidFill>
                <a:schemeClr val="accen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E27D67-2F7F-9FF3-4542-BB21C8E7B90D}"/>
              </a:ext>
            </a:extLst>
          </p:cNvPr>
          <p:cNvSpPr txBox="1"/>
          <p:nvPr/>
        </p:nvSpPr>
        <p:spPr>
          <a:xfrm>
            <a:off x="4796320" y="4675592"/>
            <a:ext cx="2566109" cy="1072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한국은행 경제통계시스템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2124 rows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columns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7" name="그림 56" descr="도표이(가) 표시된 사진&#10;&#10;자동 생성된 설명">
            <a:extLst>
              <a:ext uri="{FF2B5EF4-FFF2-40B4-BE49-F238E27FC236}">
                <a16:creationId xmlns:a16="http://schemas.microsoft.com/office/drawing/2014/main" id="{8AC06214-8CE7-EAF5-B253-2C7C10291C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199" y="3940113"/>
            <a:ext cx="2775283" cy="21706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AD1BD-E871-697A-997E-A5A3BD91B7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2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040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73625"/>
            <a:ext cx="118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69503"/>
            <a:ext cx="8991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문서를 작성한 사람이 어떤 감정을 가지고 있는지 판단하여 분석하는 기술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온라인 쇼핑몰의 사용자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상품평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9" y="3465782"/>
            <a:ext cx="4214783" cy="297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1318-FE0C-AF3B-8F68-2EC7DD82F20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B9C19-5465-0D30-FB4B-2734DCEA7E4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C9563-C85C-9D47-25E8-931A74C41369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8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2E6C98-1484-BAB0-077E-B42AED359EE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32CD0C-7CDD-A961-E8B1-2B8060C93F47}"/>
              </a:ext>
            </a:extLst>
          </p:cNvPr>
          <p:cNvGrpSpPr/>
          <p:nvPr/>
        </p:nvGrpSpPr>
        <p:grpSpPr>
          <a:xfrm>
            <a:off x="3979146" y="2112076"/>
            <a:ext cx="4233708" cy="3937211"/>
            <a:chOff x="4094504" y="2096845"/>
            <a:chExt cx="4233708" cy="3937211"/>
          </a:xfrm>
        </p:grpSpPr>
        <p:sp>
          <p:nvSpPr>
            <p:cNvPr id="8" name="Google Shape;67;p2">
              <a:extLst>
                <a:ext uri="{FF2B5EF4-FFF2-40B4-BE49-F238E27FC236}">
                  <a16:creationId xmlns:a16="http://schemas.microsoft.com/office/drawing/2014/main" id="{3AAA57E3-B6F9-6008-E8AA-658D62EAD4EE}"/>
                </a:ext>
              </a:extLst>
            </p:cNvPr>
            <p:cNvSpPr/>
            <p:nvPr/>
          </p:nvSpPr>
          <p:spPr>
            <a:xfrm>
              <a:off x="4094504" y="2257776"/>
              <a:ext cx="4233708" cy="3776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2851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8;p2">
              <a:extLst>
                <a:ext uri="{FF2B5EF4-FFF2-40B4-BE49-F238E27FC236}">
                  <a16:creationId xmlns:a16="http://schemas.microsoft.com/office/drawing/2014/main" id="{78DF885A-1AE6-97B4-DC19-C8AA4B25273C}"/>
                </a:ext>
              </a:extLst>
            </p:cNvPr>
            <p:cNvSpPr/>
            <p:nvPr/>
          </p:nvSpPr>
          <p:spPr>
            <a:xfrm>
              <a:off x="4098952" y="2096845"/>
              <a:ext cx="4229260" cy="825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70;p2">
            <a:extLst>
              <a:ext uri="{FF2B5EF4-FFF2-40B4-BE49-F238E27FC236}">
                <a16:creationId xmlns:a16="http://schemas.microsoft.com/office/drawing/2014/main" id="{3E266683-2379-0D92-E45D-60EE11224C00}"/>
              </a:ext>
            </a:extLst>
          </p:cNvPr>
          <p:cNvSpPr txBox="1"/>
          <p:nvPr/>
        </p:nvSpPr>
        <p:spPr>
          <a:xfrm>
            <a:off x="4367808" y="980421"/>
            <a:ext cx="345638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40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90492E-68E7-C327-32AC-BE127F5998E2}"/>
              </a:ext>
            </a:extLst>
          </p:cNvPr>
          <p:cNvGrpSpPr/>
          <p:nvPr/>
        </p:nvGrpSpPr>
        <p:grpSpPr>
          <a:xfrm>
            <a:off x="5004819" y="2194607"/>
            <a:ext cx="1964353" cy="3917217"/>
            <a:chOff x="1422400" y="2056199"/>
            <a:chExt cx="1964353" cy="39172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88B0D7-AC31-404A-9A28-059B23B58B1C}"/>
                </a:ext>
              </a:extLst>
            </p:cNvPr>
            <p:cNvSpPr txBox="1"/>
            <p:nvPr/>
          </p:nvSpPr>
          <p:spPr>
            <a:xfrm>
              <a:off x="1422400" y="2056199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</a:rPr>
                <a:t>1</a:t>
              </a:r>
              <a:endParaRPr lang="ko-KR" alt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BA218-006A-468B-B09F-2B7A8E1297FE}"/>
                </a:ext>
              </a:extLst>
            </p:cNvPr>
            <p:cNvSpPr txBox="1"/>
            <p:nvPr/>
          </p:nvSpPr>
          <p:spPr>
            <a:xfrm>
              <a:off x="1422400" y="3084939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</a:rPr>
                <a:t>2</a:t>
              </a:r>
              <a:endParaRPr lang="ko-KR" alt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3DCEB7-630E-4CE9-A2EB-1E9C94937A7C}"/>
                </a:ext>
              </a:extLst>
            </p:cNvPr>
            <p:cNvSpPr txBox="1"/>
            <p:nvPr/>
          </p:nvSpPr>
          <p:spPr>
            <a:xfrm>
              <a:off x="1422400" y="4113679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</a:rPr>
                <a:t>3</a:t>
              </a:r>
              <a:endParaRPr lang="ko-KR" alt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894CA1-6FEF-4E2D-BEDC-5AD7E722CB1B}"/>
                </a:ext>
              </a:extLst>
            </p:cNvPr>
            <p:cNvSpPr txBox="1"/>
            <p:nvPr/>
          </p:nvSpPr>
          <p:spPr>
            <a:xfrm>
              <a:off x="1422400" y="5142419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accent1"/>
                  </a:solidFill>
                </a:rPr>
                <a:t>4</a:t>
              </a:r>
              <a:endParaRPr lang="ko-KR" altLang="en-US" sz="48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538D6-DE74-43E9-9155-6D992E48B873}"/>
                </a:ext>
              </a:extLst>
            </p:cNvPr>
            <p:cNvSpPr txBox="1"/>
            <p:nvPr/>
          </p:nvSpPr>
          <p:spPr>
            <a:xfrm>
              <a:off x="1954885" y="2271642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주제 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EFD4AF-3DE2-4B3B-A4B4-88B289E4D514}"/>
                </a:ext>
              </a:extLst>
            </p:cNvPr>
            <p:cNvSpPr txBox="1"/>
            <p:nvPr/>
          </p:nvSpPr>
          <p:spPr>
            <a:xfrm>
              <a:off x="1950109" y="3306920"/>
              <a:ext cx="1239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소개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48FF4F-41AE-4C0D-B27B-4E59069A0B69}"/>
                </a:ext>
              </a:extLst>
            </p:cNvPr>
            <p:cNvSpPr txBox="1"/>
            <p:nvPr/>
          </p:nvSpPr>
          <p:spPr>
            <a:xfrm>
              <a:off x="1945333" y="4342198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7BD93-0D48-4159-B347-3D949EC5C293}"/>
                </a:ext>
              </a:extLst>
            </p:cNvPr>
            <p:cNvSpPr txBox="1"/>
            <p:nvPr/>
          </p:nvSpPr>
          <p:spPr>
            <a:xfrm>
              <a:off x="1940557" y="5377476"/>
              <a:ext cx="127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040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73625"/>
            <a:ext cx="118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69503"/>
            <a:ext cx="8991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문서를 작성한 사람이 어떤 감정을 가지고 있는지 판단하여 분석하는 기술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온라인 쇼핑몰의 사용자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상품평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1318-FE0C-AF3B-8F68-2EC7DD82F20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B9C19-5465-0D30-FB4B-2734DCEA7E4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4A3CCE-8B3F-EFF9-1CB0-63A0B04AD2C4}"/>
              </a:ext>
            </a:extLst>
          </p:cNvPr>
          <p:cNvCxnSpPr>
            <a:cxnSpLocks/>
          </p:cNvCxnSpPr>
          <p:nvPr/>
        </p:nvCxnSpPr>
        <p:spPr>
          <a:xfrm>
            <a:off x="6096000" y="3443016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E5EA72-D7EA-93C7-69DD-C595573FF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36994"/>
              </p:ext>
            </p:extLst>
          </p:nvPr>
        </p:nvGraphicFramePr>
        <p:xfrm>
          <a:off x="2031999" y="4487988"/>
          <a:ext cx="8128000" cy="148996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529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기사 제목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감성분석결과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현대차</a:t>
                      </a:r>
                      <a:r>
                        <a:rPr lang="ko-KR" altLang="en-US" dirty="0"/>
                        <a:t> 기아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유럽 </a:t>
                      </a:r>
                      <a:r>
                        <a:rPr lang="ko-KR" altLang="en-US" dirty="0" err="1"/>
                        <a:t>전기차</a:t>
                      </a:r>
                      <a:r>
                        <a:rPr lang="ko-KR" altLang="en-US" dirty="0"/>
                        <a:t> 접수 판매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위 휩쓸어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긍정 </a:t>
                      </a:r>
                      <a:r>
                        <a:rPr lang="en-US" altLang="ko-KR" dirty="0"/>
                        <a:t>(1)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그냥 쉰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무기력한 청년 </a:t>
                      </a:r>
                      <a:r>
                        <a:rPr lang="en-US" altLang="ko-KR" dirty="0"/>
                        <a:t>50</a:t>
                      </a:r>
                      <a:r>
                        <a:rPr lang="ko-KR" altLang="en-US" dirty="0" err="1"/>
                        <a:t>만명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이대론 미래 없다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 </a:t>
                      </a:r>
                      <a:r>
                        <a:rPr lang="en-US" altLang="ko-KR" dirty="0"/>
                        <a:t>(-1)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동물성 원료를 </a:t>
                      </a:r>
                      <a:r>
                        <a:rPr lang="ko-KR" altLang="en-US" dirty="0" err="1"/>
                        <a:t>비건으로</a:t>
                      </a:r>
                      <a:r>
                        <a:rPr lang="ko-KR" altLang="en-US" dirty="0"/>
                        <a:t> 바꾸는 기술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비건 화학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중립 </a:t>
                      </a:r>
                      <a:r>
                        <a:rPr lang="en-US" altLang="ko-KR" dirty="0"/>
                        <a:t>(0)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36A9FD-BC42-3B78-0353-1C446E3C76E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5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040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73625"/>
            <a:ext cx="118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69503"/>
            <a:ext cx="8991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문서를 작성한 사람이 어떤 감정을 가지고 있는지 판단하여 분석하는 기술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온라인 쇼핑몰의 사용자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상품평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DE1318-FE0C-AF3B-8F68-2EC7DD82F20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B9C19-5465-0D30-FB4B-2734DCEA7E4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4A3CCE-8B3F-EFF9-1CB0-63A0B04AD2C4}"/>
              </a:ext>
            </a:extLst>
          </p:cNvPr>
          <p:cNvCxnSpPr>
            <a:cxnSpLocks/>
          </p:cNvCxnSpPr>
          <p:nvPr/>
        </p:nvCxnSpPr>
        <p:spPr>
          <a:xfrm>
            <a:off x="6096000" y="3443016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DE5EA72-D7EA-93C7-69DD-C595573FF03C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488600"/>
          <a:ext cx="8128000" cy="148996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529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기사 제목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감성분석결과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현대차</a:t>
                      </a:r>
                      <a:r>
                        <a:rPr lang="ko-KR" altLang="en-US" dirty="0"/>
                        <a:t> 기아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유럽 </a:t>
                      </a:r>
                      <a:r>
                        <a:rPr lang="ko-KR" altLang="en-US" dirty="0" err="1"/>
                        <a:t>전기차</a:t>
                      </a:r>
                      <a:r>
                        <a:rPr lang="ko-KR" altLang="en-US" dirty="0"/>
                        <a:t> 접수 판매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위 휩쓸어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긍정 </a:t>
                      </a:r>
                      <a:r>
                        <a:rPr lang="en-US" altLang="ko-KR" dirty="0"/>
                        <a:t>(1)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그냥 쉰</a:t>
                      </a:r>
                      <a:r>
                        <a:rPr lang="en-US" altLang="ko-KR" dirty="0"/>
                        <a:t>’ </a:t>
                      </a:r>
                      <a:r>
                        <a:rPr lang="ko-KR" altLang="en-US" dirty="0"/>
                        <a:t>무기력한 청년 </a:t>
                      </a:r>
                      <a:r>
                        <a:rPr lang="en-US" altLang="ko-KR" dirty="0"/>
                        <a:t>50</a:t>
                      </a:r>
                      <a:r>
                        <a:rPr lang="ko-KR" altLang="en-US" dirty="0" err="1"/>
                        <a:t>만명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이대론 미래 없다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부정 </a:t>
                      </a:r>
                      <a:r>
                        <a:rPr lang="en-US" altLang="ko-KR" dirty="0"/>
                        <a:t>(-1)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동물성 원료를 </a:t>
                      </a:r>
                      <a:r>
                        <a:rPr lang="ko-KR" altLang="en-US" dirty="0" err="1"/>
                        <a:t>비건으로</a:t>
                      </a:r>
                      <a:r>
                        <a:rPr lang="ko-KR" altLang="en-US" dirty="0"/>
                        <a:t> 바꾸는 기술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비건 화학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중립 </a:t>
                      </a:r>
                      <a:r>
                        <a:rPr lang="en-US" altLang="ko-KR" dirty="0"/>
                        <a:t>(0)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076167-D23B-AA95-64A1-EFFC4F6E568E}"/>
              </a:ext>
            </a:extLst>
          </p:cNvPr>
          <p:cNvSpPr/>
          <p:nvPr/>
        </p:nvSpPr>
        <p:spPr>
          <a:xfrm>
            <a:off x="1277430" y="3402655"/>
            <a:ext cx="9637138" cy="30011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E427C5-FB9E-F5DF-AFC8-9F18EAC2383B}"/>
              </a:ext>
            </a:extLst>
          </p:cNvPr>
          <p:cNvSpPr/>
          <p:nvPr/>
        </p:nvSpPr>
        <p:spPr>
          <a:xfrm>
            <a:off x="1429830" y="3483335"/>
            <a:ext cx="9637138" cy="30011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6C9D12-A313-50BA-09A0-B956934B91AD}"/>
              </a:ext>
            </a:extLst>
          </p:cNvPr>
          <p:cNvSpPr/>
          <p:nvPr/>
        </p:nvSpPr>
        <p:spPr>
          <a:xfrm>
            <a:off x="4610767" y="4504272"/>
            <a:ext cx="2970464" cy="619596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5DBF9-5D99-3F74-A7F0-43CE9FB068BA}"/>
              </a:ext>
            </a:extLst>
          </p:cNvPr>
          <p:cNvSpPr txBox="1"/>
          <p:nvPr/>
        </p:nvSpPr>
        <p:spPr>
          <a:xfrm>
            <a:off x="4800649" y="4588193"/>
            <a:ext cx="25906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r>
              <a:rPr lang="en-US" altLang="ko-KR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C59A2D-AB3C-2194-BEE0-F40BC69F28BF}"/>
              </a:ext>
            </a:extLst>
          </p:cNvPr>
          <p:cNvCxnSpPr>
            <a:cxnSpLocks/>
          </p:cNvCxnSpPr>
          <p:nvPr/>
        </p:nvCxnSpPr>
        <p:spPr>
          <a:xfrm>
            <a:off x="6096000" y="3443363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B79409B-1032-4EC3-4E46-8494880E5443}"/>
              </a:ext>
            </a:extLst>
          </p:cNvPr>
          <p:cNvGrpSpPr/>
          <p:nvPr/>
        </p:nvGrpSpPr>
        <p:grpSpPr>
          <a:xfrm>
            <a:off x="4856260" y="4195324"/>
            <a:ext cx="292788" cy="513067"/>
            <a:chOff x="7598223" y="5172736"/>
            <a:chExt cx="1292712" cy="221618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E40661D9-88BE-D4AA-774C-A01808F6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1C6A05-E3F4-846B-EDD1-D8376974E8E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3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408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55695"/>
            <a:ext cx="8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96448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대용량의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레이블링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되지 않는 데이터를 이용하여 언어모델을 학습하는 방법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Transformer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구조에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encoder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를 여러 층 더한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FECB6-F0FE-936A-284F-46EC6C9F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9" y="3609474"/>
            <a:ext cx="6016162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FDAEA-7449-6D33-346A-2EC1AC63E43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2B67D-F1DA-B533-8640-EA23F18187F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E4C04F-3306-9668-1597-CF550B570CE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7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2F15F1A-DEC7-F0B1-FEAF-01F21461254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408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55695"/>
            <a:ext cx="8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96448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대용량의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레이블링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되지 않는 데이터를 이용하여 언어모델을 학습하는 방법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Transformer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구조에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encoder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를 여러 층 더한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FECB6-F0FE-936A-284F-46EC6C9F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9" y="3609474"/>
            <a:ext cx="6016162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FDAEA-7449-6D33-346A-2EC1AC63E43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2B67D-F1DA-B533-8640-EA23F18187F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7CB9DB1B-3DDD-29CF-1658-E20F0359C5F4}"/>
              </a:ext>
            </a:extLst>
          </p:cNvPr>
          <p:cNvSpPr/>
          <p:nvPr/>
        </p:nvSpPr>
        <p:spPr>
          <a:xfrm>
            <a:off x="-33494" y="-3273"/>
            <a:ext cx="12225494" cy="6871547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457200" indent="-457200" algn="ctr">
              <a:buClr>
                <a:srgbClr val="000000"/>
              </a:buClr>
              <a:buSzPts val="3200"/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ctr">
              <a:buClr>
                <a:srgbClr val="000000"/>
              </a:buClr>
              <a:buSzPts val="3200"/>
              <a:buAutoNum type="arabicPeriod"/>
            </a:pPr>
            <a:endParaRPr lang="ko-KR" altLang="en-US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9B5A7-22A4-52DA-95A5-9529CAFF6C68}"/>
              </a:ext>
            </a:extLst>
          </p:cNvPr>
          <p:cNvSpPr txBox="1"/>
          <p:nvPr/>
        </p:nvSpPr>
        <p:spPr>
          <a:xfrm>
            <a:off x="4553335" y="1232581"/>
            <a:ext cx="30518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Bert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모델의 장점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88180-A5CE-6D16-844E-B20355A45015}"/>
              </a:ext>
            </a:extLst>
          </p:cNvPr>
          <p:cNvSpPr txBox="1"/>
          <p:nvPr/>
        </p:nvSpPr>
        <p:spPr>
          <a:xfrm>
            <a:off x="1688329" y="2296424"/>
            <a:ext cx="88153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3200"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문맥을 반영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임베딩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Contenxtual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Embedding)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3200"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서브워드</a:t>
            </a:r>
            <a:r>
              <a:rPr lang="ko-KR" altLang="en-US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토크나이저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자주 사용되는 단어와 그렇지 않은 단어를 다른 방식으로 토큰화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id="{BDB19F19-95D2-1FCE-FB26-0E42341D39DC}"/>
              </a:ext>
            </a:extLst>
          </p:cNvPr>
          <p:cNvSpPr/>
          <p:nvPr/>
        </p:nvSpPr>
        <p:spPr>
          <a:xfrm>
            <a:off x="1549007" y="1867254"/>
            <a:ext cx="9093984" cy="174222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Picture 4" descr="블라인드 | 블라블라: 라인은 대표이모티콘 이미지만 변경해도 잘나갈듯">
            <a:extLst>
              <a:ext uri="{FF2B5EF4-FFF2-40B4-BE49-F238E27FC236}">
                <a16:creationId xmlns:a16="http://schemas.microsoft.com/office/drawing/2014/main" id="{6928B143-04B0-C89E-2EFC-A7402104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57" y="142306"/>
            <a:ext cx="1230592" cy="12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53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BF3452-6217-E53C-F704-AF62D59F82B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408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55695"/>
            <a:ext cx="8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96448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대용량의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레이블링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되지 않는 데이터를 이용하여 언어모델을 학습하는 방법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Transformer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구조에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encoder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를 여러 층 더한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FECB6-F0FE-936A-284F-46EC6C9F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9" y="3609474"/>
            <a:ext cx="6016162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FDAEA-7449-6D33-346A-2EC1AC63E43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2B67D-F1DA-B533-8640-EA23F18187F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7CB9DB1B-3DDD-29CF-1658-E20F0359C5F4}"/>
              </a:ext>
            </a:extLst>
          </p:cNvPr>
          <p:cNvSpPr/>
          <p:nvPr/>
        </p:nvSpPr>
        <p:spPr>
          <a:xfrm>
            <a:off x="-33494" y="-3273"/>
            <a:ext cx="12225494" cy="6871547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endParaRPr lang="ko-KR" altLang="en-US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9B5A7-22A4-52DA-95A5-9529CAFF6C68}"/>
              </a:ext>
            </a:extLst>
          </p:cNvPr>
          <p:cNvSpPr txBox="1"/>
          <p:nvPr/>
        </p:nvSpPr>
        <p:spPr>
          <a:xfrm>
            <a:off x="4553335" y="1232581"/>
            <a:ext cx="30518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Bert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모델의 장점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88180-A5CE-6D16-844E-B20355A45015}"/>
              </a:ext>
            </a:extLst>
          </p:cNvPr>
          <p:cNvSpPr txBox="1"/>
          <p:nvPr/>
        </p:nvSpPr>
        <p:spPr>
          <a:xfrm>
            <a:off x="1688329" y="2296424"/>
            <a:ext cx="88153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3200"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문맥을 반영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임베딩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Contenxtual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Embedding)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  <a:buSzPts val="3200"/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서브워드</a:t>
            </a:r>
            <a:r>
              <a:rPr lang="ko-KR" altLang="en-US" dirty="0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토크나이저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자주 사용되는 단어와 그렇지 않은 단어를 다른 방식으로 토큰화</a:t>
            </a:r>
          </a:p>
        </p:txBody>
      </p:sp>
      <p:sp>
        <p:nvSpPr>
          <p:cNvPr id="15" name="사각형: 둥근 모서리 4">
            <a:extLst>
              <a:ext uri="{FF2B5EF4-FFF2-40B4-BE49-F238E27FC236}">
                <a16:creationId xmlns:a16="http://schemas.microsoft.com/office/drawing/2014/main" id="{BDB19F19-95D2-1FCE-FB26-0E42341D39DC}"/>
              </a:ext>
            </a:extLst>
          </p:cNvPr>
          <p:cNvSpPr/>
          <p:nvPr/>
        </p:nvSpPr>
        <p:spPr>
          <a:xfrm>
            <a:off x="1549007" y="1867254"/>
            <a:ext cx="9093984" cy="174222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E15B5-EA84-BA1F-BF2E-F2E2FC9600E0}"/>
              </a:ext>
            </a:extLst>
          </p:cNvPr>
          <p:cNvSpPr txBox="1"/>
          <p:nvPr/>
        </p:nvSpPr>
        <p:spPr>
          <a:xfrm>
            <a:off x="4303392" y="5065478"/>
            <a:ext cx="35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감성분석에 좋은 성능을 보임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16786AF-830B-AD89-7E05-7EA14E68CBFC}"/>
              </a:ext>
            </a:extLst>
          </p:cNvPr>
          <p:cNvCxnSpPr>
            <a:cxnSpLocks/>
          </p:cNvCxnSpPr>
          <p:nvPr/>
        </p:nvCxnSpPr>
        <p:spPr>
          <a:xfrm>
            <a:off x="6096000" y="3882289"/>
            <a:ext cx="0" cy="800912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2" descr="따봉 - 나무위키">
            <a:extLst>
              <a:ext uri="{FF2B5EF4-FFF2-40B4-BE49-F238E27FC236}">
                <a16:creationId xmlns:a16="http://schemas.microsoft.com/office/drawing/2014/main" id="{048AFE2F-4E4B-B2C0-4BC5-7459E5A1F5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4" descr="따봉 - 나무위키">
            <a:extLst>
              <a:ext uri="{FF2B5EF4-FFF2-40B4-BE49-F238E27FC236}">
                <a16:creationId xmlns:a16="http://schemas.microsoft.com/office/drawing/2014/main" id="{4125F141-2E5B-40AA-BFF8-A64923D442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Picture 4" descr="블라인드 | 블라블라: 라인은 대표이모티콘 이미지만 변경해도 잘나갈듯">
            <a:extLst>
              <a:ext uri="{FF2B5EF4-FFF2-40B4-BE49-F238E27FC236}">
                <a16:creationId xmlns:a16="http://schemas.microsoft.com/office/drawing/2014/main" id="{57BFBBFB-B3FF-FDE0-CD4D-26A14972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57" y="142306"/>
            <a:ext cx="1230592" cy="123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408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55695"/>
            <a:ext cx="8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96448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대용량의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레이블링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되지 않는 데이터를 이용하여 언어모델을 학습하는 방법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Transformer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구조에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encoder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를 여러 층 더한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FECB6-F0FE-936A-284F-46EC6C9F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9" y="3609474"/>
            <a:ext cx="6016162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FDAEA-7449-6D33-346A-2EC1AC63E43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2B67D-F1DA-B533-8640-EA23F18187F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E22403-4856-AE3C-CC1F-41855552537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BDE7-E280-E62B-C141-541DCA078022}"/>
              </a:ext>
            </a:extLst>
          </p:cNvPr>
          <p:cNvSpPr/>
          <p:nvPr/>
        </p:nvSpPr>
        <p:spPr>
          <a:xfrm>
            <a:off x="359374" y="1374668"/>
            <a:ext cx="11473250" cy="223480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79408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한글 기사 데이터 감성 분석</a:t>
            </a:r>
          </a:p>
        </p:txBody>
      </p:sp>
      <p:sp>
        <p:nvSpPr>
          <p:cNvPr id="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818980" y="1867254"/>
            <a:ext cx="10554040" cy="1341772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5BB9E-E5D2-8690-0513-6327B0207290}"/>
              </a:ext>
            </a:extLst>
          </p:cNvPr>
          <p:cNvSpPr txBox="1"/>
          <p:nvPr/>
        </p:nvSpPr>
        <p:spPr>
          <a:xfrm>
            <a:off x="916933" y="1655695"/>
            <a:ext cx="8991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06D44-9F7C-9D53-9E8F-C520A93398EC}"/>
              </a:ext>
            </a:extLst>
          </p:cNvPr>
          <p:cNvSpPr txBox="1"/>
          <p:nvPr/>
        </p:nvSpPr>
        <p:spPr>
          <a:xfrm>
            <a:off x="1600050" y="2096448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472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학습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대용량의 </a:t>
            </a:r>
            <a:r>
              <a:rPr lang="ko-KR" altLang="en-US" dirty="0" err="1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레이블링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되지 않는 데이터를 이용하여 언어모델을 학습하는 방법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Transformer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구조에 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encoder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를 여러 층 더한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FECB6-F0FE-936A-284F-46EC6C9F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9" y="3609474"/>
            <a:ext cx="6016162" cy="24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7FDAEA-7449-6D33-346A-2EC1AC63E43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2B67D-F1DA-B533-8640-EA23F18187F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모서리가 둥근 직사각형 24">
            <a:extLst>
              <a:ext uri="{FF2B5EF4-FFF2-40B4-BE49-F238E27FC236}">
                <a16:creationId xmlns:a16="http://schemas.microsoft.com/office/drawing/2014/main" id="{15297D88-57BA-7E4F-A142-0A72A74A843D}"/>
              </a:ext>
            </a:extLst>
          </p:cNvPr>
          <p:cNvSpPr/>
          <p:nvPr/>
        </p:nvSpPr>
        <p:spPr>
          <a:xfrm>
            <a:off x="5801489" y="3438220"/>
            <a:ext cx="3647313" cy="2635321"/>
          </a:xfrm>
          <a:custGeom>
            <a:avLst/>
            <a:gdLst>
              <a:gd name="connsiteX0" fmla="*/ 0 w 3647313"/>
              <a:gd name="connsiteY0" fmla="*/ 439229 h 2635321"/>
              <a:gd name="connsiteX1" fmla="*/ 439229 w 3647313"/>
              <a:gd name="connsiteY1" fmla="*/ 0 h 2635321"/>
              <a:gd name="connsiteX2" fmla="*/ 1103754 w 3647313"/>
              <a:gd name="connsiteY2" fmla="*/ 0 h 2635321"/>
              <a:gd name="connsiteX3" fmla="*/ 1823657 w 3647313"/>
              <a:gd name="connsiteY3" fmla="*/ 0 h 2635321"/>
              <a:gd name="connsiteX4" fmla="*/ 2543559 w 3647313"/>
              <a:gd name="connsiteY4" fmla="*/ 0 h 2635321"/>
              <a:gd name="connsiteX5" fmla="*/ 3208084 w 3647313"/>
              <a:gd name="connsiteY5" fmla="*/ 0 h 2635321"/>
              <a:gd name="connsiteX6" fmla="*/ 3647313 w 3647313"/>
              <a:gd name="connsiteY6" fmla="*/ 439229 h 2635321"/>
              <a:gd name="connsiteX7" fmla="*/ 3647313 w 3647313"/>
              <a:gd name="connsiteY7" fmla="*/ 989713 h 2635321"/>
              <a:gd name="connsiteX8" fmla="*/ 3647313 w 3647313"/>
              <a:gd name="connsiteY8" fmla="*/ 1575334 h 2635321"/>
              <a:gd name="connsiteX9" fmla="*/ 3647313 w 3647313"/>
              <a:gd name="connsiteY9" fmla="*/ 2196092 h 2635321"/>
              <a:gd name="connsiteX10" fmla="*/ 3208084 w 3647313"/>
              <a:gd name="connsiteY10" fmla="*/ 2635321 h 2635321"/>
              <a:gd name="connsiteX11" fmla="*/ 2571247 w 3647313"/>
              <a:gd name="connsiteY11" fmla="*/ 2635321 h 2635321"/>
              <a:gd name="connsiteX12" fmla="*/ 1879034 w 3647313"/>
              <a:gd name="connsiteY12" fmla="*/ 2635321 h 2635321"/>
              <a:gd name="connsiteX13" fmla="*/ 1269886 w 3647313"/>
              <a:gd name="connsiteY13" fmla="*/ 2635321 h 2635321"/>
              <a:gd name="connsiteX14" fmla="*/ 439229 w 3647313"/>
              <a:gd name="connsiteY14" fmla="*/ 2635321 h 2635321"/>
              <a:gd name="connsiteX15" fmla="*/ 0 w 3647313"/>
              <a:gd name="connsiteY15" fmla="*/ 2196092 h 2635321"/>
              <a:gd name="connsiteX16" fmla="*/ 0 w 3647313"/>
              <a:gd name="connsiteY16" fmla="*/ 1645608 h 2635321"/>
              <a:gd name="connsiteX17" fmla="*/ 0 w 3647313"/>
              <a:gd name="connsiteY17" fmla="*/ 1042419 h 2635321"/>
              <a:gd name="connsiteX18" fmla="*/ 0 w 3647313"/>
              <a:gd name="connsiteY18" fmla="*/ 439229 h 2635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47313" h="2635321" extrusionOk="0">
                <a:moveTo>
                  <a:pt x="0" y="439229"/>
                </a:moveTo>
                <a:cubicBezTo>
                  <a:pt x="17019" y="149497"/>
                  <a:pt x="178459" y="-37979"/>
                  <a:pt x="439229" y="0"/>
                </a:cubicBezTo>
                <a:cubicBezTo>
                  <a:pt x="644925" y="-18897"/>
                  <a:pt x="796859" y="-5596"/>
                  <a:pt x="1103754" y="0"/>
                </a:cubicBezTo>
                <a:cubicBezTo>
                  <a:pt x="1410649" y="5596"/>
                  <a:pt x="1647000" y="35645"/>
                  <a:pt x="1823657" y="0"/>
                </a:cubicBezTo>
                <a:cubicBezTo>
                  <a:pt x="2000314" y="-35645"/>
                  <a:pt x="2283654" y="-23775"/>
                  <a:pt x="2543559" y="0"/>
                </a:cubicBezTo>
                <a:cubicBezTo>
                  <a:pt x="2803464" y="23775"/>
                  <a:pt x="3015438" y="7207"/>
                  <a:pt x="3208084" y="0"/>
                </a:cubicBezTo>
                <a:cubicBezTo>
                  <a:pt x="3463244" y="3125"/>
                  <a:pt x="3670381" y="148583"/>
                  <a:pt x="3647313" y="439229"/>
                </a:cubicBezTo>
                <a:cubicBezTo>
                  <a:pt x="3633190" y="631981"/>
                  <a:pt x="3634339" y="858728"/>
                  <a:pt x="3647313" y="989713"/>
                </a:cubicBezTo>
                <a:cubicBezTo>
                  <a:pt x="3660287" y="1120698"/>
                  <a:pt x="3622007" y="1291811"/>
                  <a:pt x="3647313" y="1575334"/>
                </a:cubicBezTo>
                <a:cubicBezTo>
                  <a:pt x="3672619" y="1858857"/>
                  <a:pt x="3649603" y="1896631"/>
                  <a:pt x="3647313" y="2196092"/>
                </a:cubicBezTo>
                <a:cubicBezTo>
                  <a:pt x="3641758" y="2435037"/>
                  <a:pt x="3405830" y="2613431"/>
                  <a:pt x="3208084" y="2635321"/>
                </a:cubicBezTo>
                <a:cubicBezTo>
                  <a:pt x="3038022" y="2644438"/>
                  <a:pt x="2795463" y="2661162"/>
                  <a:pt x="2571247" y="2635321"/>
                </a:cubicBezTo>
                <a:cubicBezTo>
                  <a:pt x="2347031" y="2609480"/>
                  <a:pt x="2092532" y="2627088"/>
                  <a:pt x="1879034" y="2635321"/>
                </a:cubicBezTo>
                <a:cubicBezTo>
                  <a:pt x="1665536" y="2643554"/>
                  <a:pt x="1491370" y="2656666"/>
                  <a:pt x="1269886" y="2635321"/>
                </a:cubicBezTo>
                <a:cubicBezTo>
                  <a:pt x="1048402" y="2613976"/>
                  <a:pt x="723444" y="2594062"/>
                  <a:pt x="439229" y="2635321"/>
                </a:cubicBezTo>
                <a:cubicBezTo>
                  <a:pt x="212378" y="2653643"/>
                  <a:pt x="-38163" y="2408764"/>
                  <a:pt x="0" y="2196092"/>
                </a:cubicBezTo>
                <a:cubicBezTo>
                  <a:pt x="-18685" y="2013799"/>
                  <a:pt x="24725" y="1819857"/>
                  <a:pt x="0" y="1645608"/>
                </a:cubicBezTo>
                <a:cubicBezTo>
                  <a:pt x="-24725" y="1471359"/>
                  <a:pt x="-9123" y="1232035"/>
                  <a:pt x="0" y="1042419"/>
                </a:cubicBezTo>
                <a:cubicBezTo>
                  <a:pt x="9123" y="852803"/>
                  <a:pt x="-10415" y="696662"/>
                  <a:pt x="0" y="439229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48831F-B91F-D794-69B0-A06DC2F62C26}"/>
              </a:ext>
            </a:extLst>
          </p:cNvPr>
          <p:cNvSpPr/>
          <p:nvPr/>
        </p:nvSpPr>
        <p:spPr>
          <a:xfrm>
            <a:off x="2886556" y="3334871"/>
            <a:ext cx="2763842" cy="30864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32785F-E7AB-8074-01F3-72295B3CF4E0}"/>
              </a:ext>
            </a:extLst>
          </p:cNvPr>
          <p:cNvSpPr/>
          <p:nvPr/>
        </p:nvSpPr>
        <p:spPr>
          <a:xfrm>
            <a:off x="2886556" y="3420585"/>
            <a:ext cx="2763842" cy="30007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B0590-11DE-7114-E311-CA2E241806E5}"/>
              </a:ext>
            </a:extLst>
          </p:cNvPr>
          <p:cNvSpPr txBox="1"/>
          <p:nvPr/>
        </p:nvSpPr>
        <p:spPr>
          <a:xfrm>
            <a:off x="-201129" y="4314188"/>
            <a:ext cx="65977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데이터로 사전학습 모델의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파라미터를 추가적으로 학습시킴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06A5446-6E14-0B28-B39B-B9E464A5C492}"/>
              </a:ext>
            </a:extLst>
          </p:cNvPr>
          <p:cNvSpPr/>
          <p:nvPr/>
        </p:nvSpPr>
        <p:spPr>
          <a:xfrm flipH="1">
            <a:off x="4797330" y="4621628"/>
            <a:ext cx="749315" cy="299338"/>
          </a:xfrm>
          <a:prstGeom prst="rightArrow">
            <a:avLst/>
          </a:prstGeom>
          <a:solidFill>
            <a:srgbClr val="B4C7E8"/>
          </a:solidFill>
          <a:ln>
            <a:solidFill>
              <a:srgbClr val="B4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014E30-E24E-02D7-5ECE-129470B9EC7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0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2A5C78A-0DB0-9B54-B5FD-78C5CE350B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144725"/>
          <a:ext cx="8128000" cy="14782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6525573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1602427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기사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label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Gran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따르면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러시아로 옮길 계획 없다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neutral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국제 전자산업 회사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직원 수를 줄였다고 보도했다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negative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새로운 생산공장으로 인해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생산 수익성을 높일 것이다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positive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data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‘neutral’,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‘negative’, ‘positive’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되어있는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4,846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경제 뉴스 기사 데이터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9FEE7E-6ACA-2A6D-26F6-0DA31A91D191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30D8C-0C68-C70E-5AC9-7B3607F6330D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4D5EF5-5C93-EFF8-F4EA-62F98F5AED91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99444FE-BB10-C3AD-8568-AE107CD4AB6C}"/>
              </a:ext>
            </a:extLst>
          </p:cNvPr>
          <p:cNvSpPr/>
          <p:nvPr/>
        </p:nvSpPr>
        <p:spPr>
          <a:xfrm>
            <a:off x="8802815" y="3789768"/>
            <a:ext cx="369332" cy="3693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0F91CE-17A1-87C0-F431-41DA4BF0C746}"/>
              </a:ext>
            </a:extLst>
          </p:cNvPr>
          <p:cNvSpPr/>
          <p:nvPr/>
        </p:nvSpPr>
        <p:spPr>
          <a:xfrm>
            <a:off x="7568717" y="3789768"/>
            <a:ext cx="369332" cy="3693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EE012BD-E883-BD06-F19D-BC8ED4BDC4AE}"/>
              </a:ext>
            </a:extLst>
          </p:cNvPr>
          <p:cNvSpPr/>
          <p:nvPr/>
        </p:nvSpPr>
        <p:spPr>
          <a:xfrm>
            <a:off x="6093642" y="3789768"/>
            <a:ext cx="369332" cy="3693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2A5C78A-0DB0-9B54-B5FD-78C5CE35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31306"/>
              </p:ext>
            </p:extLst>
          </p:nvPr>
        </p:nvGraphicFramePr>
        <p:xfrm>
          <a:off x="2032000" y="2144725"/>
          <a:ext cx="8128000" cy="14782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6525573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1602427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기사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label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Gran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따르면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러시아로 옮길 계획 없다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neutral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국제 전자산업 회사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직원 수를 줄였다고 보도했다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negative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새로운 생산공장으로 인해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생산 수익성을 높일 것이다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positive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 data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‘neutral’,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‘negative’, ‘positive’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되어있는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4,846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경제 뉴스 기사 데이터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9FEE7E-6ACA-2A6D-26F6-0DA31A91D191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30D8C-0C68-C70E-5AC9-7B3607F6330D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Google Shape;134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A4E6FD8C-55F2-D597-5893-6095F1874A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5347" t="33203" r="52244" b="59002"/>
          <a:stretch/>
        </p:blipFill>
        <p:spPr>
          <a:xfrm rot="5400000">
            <a:off x="5402412" y="3784461"/>
            <a:ext cx="756309" cy="4279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0A9F2E4E-2D89-E290-04C0-E99EEDD2E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81696"/>
              </p:ext>
            </p:extLst>
          </p:nvPr>
        </p:nvGraphicFramePr>
        <p:xfrm>
          <a:off x="2001169" y="4386820"/>
          <a:ext cx="8128000" cy="14782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6525573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1602427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기사 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label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Gran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에 따르면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러시아로 옮길 계획 없다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국제 전자산업 회사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직원 수를 줄였다고 보도했다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새로운 생산공장으로 인해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…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생산 수익성을 높일 것이다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DAC5FA7-4C8E-4C81-58D8-281E8BA717F3}"/>
              </a:ext>
            </a:extLst>
          </p:cNvPr>
          <p:cNvSpPr txBox="1"/>
          <p:nvPr/>
        </p:nvSpPr>
        <p:spPr>
          <a:xfrm>
            <a:off x="6168213" y="3789768"/>
            <a:ext cx="464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negative: -1    neutral: 0    positive : 1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2841B4-4657-8BCA-91B4-FBF824DECCB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6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824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2A5C78A-0DB0-9B54-B5FD-78C5CE35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54440"/>
              </p:ext>
            </p:extLst>
          </p:nvPr>
        </p:nvGraphicFramePr>
        <p:xfrm>
          <a:off x="1847433" y="2652272"/>
          <a:ext cx="7605930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1991187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614743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fnRASSI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장마감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거래소 하락 종목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-8.4%)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오늘의 증시 메모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[6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신한금융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데이터센터 전력 재생에너지로 조달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＂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신한금융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데이터센터 전력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100%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재생 에너지 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2017-06-08 ~ 2021-03-31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기사 제목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06746-D90D-E4FA-5B18-8C3A265A7E78}"/>
              </a:ext>
            </a:extLst>
          </p:cNvPr>
          <p:cNvSpPr txBox="1"/>
          <p:nvPr/>
        </p:nvSpPr>
        <p:spPr>
          <a:xfrm>
            <a:off x="777674" y="1863756"/>
            <a:ext cx="28360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 기사 제목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9FDCB0-FC8C-C727-03FC-2E6A1761509E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51746-8078-AA11-FB09-3643E0DF3A3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711A01-D5D9-F2EB-1535-8AA262A2B8B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58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5DD09A-6ABE-044E-9E6E-FF2B452D2CBB}"/>
              </a:ext>
            </a:extLst>
          </p:cNvPr>
          <p:cNvSpPr/>
          <p:nvPr/>
        </p:nvSpPr>
        <p:spPr>
          <a:xfrm>
            <a:off x="2914364" y="5744575"/>
            <a:ext cx="6317673" cy="400110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F10E6C-EA92-D1BA-104B-64BD994597E1}"/>
              </a:ext>
            </a:extLst>
          </p:cNvPr>
          <p:cNvGrpSpPr/>
          <p:nvPr/>
        </p:nvGrpSpPr>
        <p:grpSpPr>
          <a:xfrm>
            <a:off x="1643154" y="1490975"/>
            <a:ext cx="8905691" cy="3844132"/>
            <a:chOff x="1226179" y="1506201"/>
            <a:chExt cx="8905691" cy="3844132"/>
          </a:xfrm>
        </p:grpSpPr>
        <p:pic>
          <p:nvPicPr>
            <p:cNvPr id="6" name="그림 5" descr="차트이(가) 표시된 사진&#10;&#10;자동 생성된 설명">
              <a:extLst>
                <a:ext uri="{FF2B5EF4-FFF2-40B4-BE49-F238E27FC236}">
                  <a16:creationId xmlns:a16="http://schemas.microsoft.com/office/drawing/2014/main" id="{F68DB2A0-8157-9E8F-DBB6-C886CD7F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64" y="1507666"/>
              <a:ext cx="2900125" cy="3842665"/>
            </a:xfrm>
            <a:prstGeom prst="rect">
              <a:avLst/>
            </a:prstGeom>
          </p:spPr>
        </p:pic>
        <p:pic>
          <p:nvPicPr>
            <p:cNvPr id="12" name="그림 11" descr="차트이(가) 표시된 사진&#10;&#10;자동 생성된 설명">
              <a:extLst>
                <a:ext uri="{FF2B5EF4-FFF2-40B4-BE49-F238E27FC236}">
                  <a16:creationId xmlns:a16="http://schemas.microsoft.com/office/drawing/2014/main" id="{E0E4429F-9733-BAE1-72C8-E697FE483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179" y="1507667"/>
              <a:ext cx="2880000" cy="3842666"/>
            </a:xfrm>
            <a:prstGeom prst="rect">
              <a:avLst/>
            </a:prstGeom>
          </p:spPr>
        </p:pic>
        <p:pic>
          <p:nvPicPr>
            <p:cNvPr id="14" name="그림 13" descr="차트이(가) 표시된 사진&#10;&#10;자동 생성된 설명">
              <a:extLst>
                <a:ext uri="{FF2B5EF4-FFF2-40B4-BE49-F238E27FC236}">
                  <a16:creationId xmlns:a16="http://schemas.microsoft.com/office/drawing/2014/main" id="{86CA6DDE-F152-A721-3112-69885936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274" y="1506201"/>
              <a:ext cx="2925596" cy="3841200"/>
            </a:xfrm>
            <a:prstGeom prst="rect">
              <a:avLst/>
            </a:prstGeom>
          </p:spPr>
        </p:pic>
      </p:grpSp>
      <p:pic>
        <p:nvPicPr>
          <p:cNvPr id="18" name="그림 17" descr="사람, 슈트, 포즈, 넥타이이(가) 표시된 사진&#10;&#10;자동 생성된 설명">
            <a:extLst>
              <a:ext uri="{FF2B5EF4-FFF2-40B4-BE49-F238E27FC236}">
                <a16:creationId xmlns:a16="http://schemas.microsoft.com/office/drawing/2014/main" id="{FD5BDE9F-5925-5660-D36E-0B646F9C42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36" y="5329866"/>
            <a:ext cx="2140835" cy="11988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502021-C7C2-5FFC-580A-19B458CFFB7B}"/>
              </a:ext>
            </a:extLst>
          </p:cNvPr>
          <p:cNvSpPr txBox="1"/>
          <p:nvPr/>
        </p:nvSpPr>
        <p:spPr>
          <a:xfrm>
            <a:off x="3074813" y="5766418"/>
            <a:ext cx="604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코로나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인한 최근 주식 시장의 전례 없는 변동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583591-0945-CB27-5B8A-F5C75422083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6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0139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2A5C78A-0DB0-9B54-B5FD-78C5CE35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725473"/>
              </p:ext>
            </p:extLst>
          </p:nvPr>
        </p:nvGraphicFramePr>
        <p:xfrm>
          <a:off x="1844522" y="2654710"/>
          <a:ext cx="8789837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1994401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640404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24781306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label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fnRASSI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장마감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거래소 하락 종목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-8.4%)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오늘의 증시 메모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[6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]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신한금융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“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데이터센터 전력 재생에너지로 조달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＂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신한금융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데이터센터 전력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100%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재생 에너지 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2017-06-08 ~ 2021-03-31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기사 제목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06746-D90D-E4FA-5B18-8C3A265A7E78}"/>
              </a:ext>
            </a:extLst>
          </p:cNvPr>
          <p:cNvSpPr txBox="1"/>
          <p:nvPr/>
        </p:nvSpPr>
        <p:spPr>
          <a:xfrm>
            <a:off x="777674" y="1863756"/>
            <a:ext cx="28360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 기사 제목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F5CCA-104F-C06B-178E-36A7BC2373B6}"/>
              </a:ext>
            </a:extLst>
          </p:cNvPr>
          <p:cNvSpPr txBox="1"/>
          <p:nvPr/>
        </p:nvSpPr>
        <p:spPr>
          <a:xfrm>
            <a:off x="7972638" y="5625900"/>
            <a:ext cx="431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학습시킨 모델을 통해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라벨링</a:t>
            </a:r>
            <a:endParaRPr lang="ko-KR" altLang="en-US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28B4DB-C240-BFAD-1440-58A6FAED122F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EDCBB-3FF2-0457-CDDA-5CCCE8B2D345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" name="Google Shape;134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F283E59E-F05D-FDA5-C77C-CD7E50DF3BA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347" t="33203" r="52244" b="59002"/>
          <a:stretch/>
        </p:blipFill>
        <p:spPr>
          <a:xfrm rot="5400000">
            <a:off x="9753471" y="5033765"/>
            <a:ext cx="756309" cy="42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82944C-4F2B-CDE5-5C39-16E50583CB84}"/>
              </a:ext>
            </a:extLst>
          </p:cNvPr>
          <p:cNvSpPr/>
          <p:nvPr/>
        </p:nvSpPr>
        <p:spPr>
          <a:xfrm>
            <a:off x="9377082" y="2563906"/>
            <a:ext cx="1353672" cy="24204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3DDD76-58DB-D612-A50E-7435BC6AB57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9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533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2017-06-08 ~ 2021-03-31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까지의 기사 제목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06746-D90D-E4FA-5B18-8C3A265A7E78}"/>
              </a:ext>
            </a:extLst>
          </p:cNvPr>
          <p:cNvSpPr txBox="1"/>
          <p:nvPr/>
        </p:nvSpPr>
        <p:spPr>
          <a:xfrm>
            <a:off x="777674" y="1863756"/>
            <a:ext cx="28360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 기사 제목</a:t>
            </a:r>
          </a:p>
        </p:txBody>
      </p:sp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B099968F-E013-FD3D-D764-37B4D738A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46023"/>
              </p:ext>
            </p:extLst>
          </p:nvPr>
        </p:nvGraphicFramePr>
        <p:xfrm>
          <a:off x="6227257" y="2753131"/>
          <a:ext cx="4668253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2056658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2611595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기사 감성 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0.148148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2017-06-09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0.142857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0.166667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0.384615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0BA1E2-C56B-07DE-4A59-16EC2FAAAAB2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8D837-BAC1-D8D0-A2A7-A2723ED4AD56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E37391-9BD6-3BCB-05FA-C63A778384B0}"/>
              </a:ext>
            </a:extLst>
          </p:cNvPr>
          <p:cNvGrpSpPr/>
          <p:nvPr/>
        </p:nvGrpSpPr>
        <p:grpSpPr>
          <a:xfrm>
            <a:off x="843883" y="2677449"/>
            <a:ext cx="4917718" cy="2417033"/>
            <a:chOff x="766883" y="2677449"/>
            <a:chExt cx="4917718" cy="24170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B86E7E-E9B7-B1D1-CC6D-D05055125919}"/>
                </a:ext>
              </a:extLst>
            </p:cNvPr>
            <p:cNvSpPr txBox="1"/>
            <p:nvPr/>
          </p:nvSpPr>
          <p:spPr>
            <a:xfrm>
              <a:off x="766883" y="2677449"/>
              <a:ext cx="4917718" cy="2417033"/>
            </a:xfrm>
            <a:custGeom>
              <a:avLst/>
              <a:gdLst>
                <a:gd name="connsiteX0" fmla="*/ 0 w 4917718"/>
                <a:gd name="connsiteY0" fmla="*/ 0 h 2417033"/>
                <a:gd name="connsiteX1" fmla="*/ 516360 w 4917718"/>
                <a:gd name="connsiteY1" fmla="*/ 0 h 2417033"/>
                <a:gd name="connsiteX2" fmla="*/ 1180252 w 4917718"/>
                <a:gd name="connsiteY2" fmla="*/ 0 h 2417033"/>
                <a:gd name="connsiteX3" fmla="*/ 1893321 w 4917718"/>
                <a:gd name="connsiteY3" fmla="*/ 0 h 2417033"/>
                <a:gd name="connsiteX4" fmla="*/ 2606390 w 4917718"/>
                <a:gd name="connsiteY4" fmla="*/ 0 h 2417033"/>
                <a:gd name="connsiteX5" fmla="*/ 3171928 w 4917718"/>
                <a:gd name="connsiteY5" fmla="*/ 0 h 2417033"/>
                <a:gd name="connsiteX6" fmla="*/ 3884997 w 4917718"/>
                <a:gd name="connsiteY6" fmla="*/ 0 h 2417033"/>
                <a:gd name="connsiteX7" fmla="*/ 4917718 w 4917718"/>
                <a:gd name="connsiteY7" fmla="*/ 0 h 2417033"/>
                <a:gd name="connsiteX8" fmla="*/ 4917718 w 4917718"/>
                <a:gd name="connsiteY8" fmla="*/ 829848 h 2417033"/>
                <a:gd name="connsiteX9" fmla="*/ 4917718 w 4917718"/>
                <a:gd name="connsiteY9" fmla="*/ 1635526 h 2417033"/>
                <a:gd name="connsiteX10" fmla="*/ 4917718 w 4917718"/>
                <a:gd name="connsiteY10" fmla="*/ 2417033 h 2417033"/>
                <a:gd name="connsiteX11" fmla="*/ 4352180 w 4917718"/>
                <a:gd name="connsiteY11" fmla="*/ 2417033 h 2417033"/>
                <a:gd name="connsiteX12" fmla="*/ 3688288 w 4917718"/>
                <a:gd name="connsiteY12" fmla="*/ 2417033 h 2417033"/>
                <a:gd name="connsiteX13" fmla="*/ 2975219 w 4917718"/>
                <a:gd name="connsiteY13" fmla="*/ 2417033 h 2417033"/>
                <a:gd name="connsiteX14" fmla="*/ 2508036 w 4917718"/>
                <a:gd name="connsiteY14" fmla="*/ 2417033 h 2417033"/>
                <a:gd name="connsiteX15" fmla="*/ 2040853 w 4917718"/>
                <a:gd name="connsiteY15" fmla="*/ 2417033 h 2417033"/>
                <a:gd name="connsiteX16" fmla="*/ 1327784 w 4917718"/>
                <a:gd name="connsiteY16" fmla="*/ 2417033 h 2417033"/>
                <a:gd name="connsiteX17" fmla="*/ 713069 w 4917718"/>
                <a:gd name="connsiteY17" fmla="*/ 2417033 h 2417033"/>
                <a:gd name="connsiteX18" fmla="*/ 0 w 4917718"/>
                <a:gd name="connsiteY18" fmla="*/ 2417033 h 2417033"/>
                <a:gd name="connsiteX19" fmla="*/ 0 w 4917718"/>
                <a:gd name="connsiteY19" fmla="*/ 1563014 h 2417033"/>
                <a:gd name="connsiteX20" fmla="*/ 0 w 4917718"/>
                <a:gd name="connsiteY20" fmla="*/ 733166 h 2417033"/>
                <a:gd name="connsiteX21" fmla="*/ 0 w 4917718"/>
                <a:gd name="connsiteY21" fmla="*/ 0 h 241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718" h="2417033" extrusionOk="0">
                  <a:moveTo>
                    <a:pt x="0" y="0"/>
                  </a:moveTo>
                  <a:cubicBezTo>
                    <a:pt x="117851" y="34836"/>
                    <a:pt x="381009" y="10099"/>
                    <a:pt x="516360" y="0"/>
                  </a:cubicBezTo>
                  <a:cubicBezTo>
                    <a:pt x="628960" y="-36571"/>
                    <a:pt x="987691" y="4025"/>
                    <a:pt x="1180252" y="0"/>
                  </a:cubicBezTo>
                  <a:cubicBezTo>
                    <a:pt x="1379266" y="14877"/>
                    <a:pt x="1701657" y="-30759"/>
                    <a:pt x="1893321" y="0"/>
                  </a:cubicBezTo>
                  <a:cubicBezTo>
                    <a:pt x="2147511" y="15840"/>
                    <a:pt x="2383040" y="-9000"/>
                    <a:pt x="2606390" y="0"/>
                  </a:cubicBezTo>
                  <a:cubicBezTo>
                    <a:pt x="2835816" y="-7403"/>
                    <a:pt x="3025832" y="46868"/>
                    <a:pt x="3171928" y="0"/>
                  </a:cubicBezTo>
                  <a:cubicBezTo>
                    <a:pt x="3373737" y="-11348"/>
                    <a:pt x="3695849" y="15599"/>
                    <a:pt x="3884997" y="0"/>
                  </a:cubicBezTo>
                  <a:cubicBezTo>
                    <a:pt x="4085463" y="-39510"/>
                    <a:pt x="4419613" y="-85262"/>
                    <a:pt x="4917718" y="0"/>
                  </a:cubicBezTo>
                  <a:cubicBezTo>
                    <a:pt x="4997421" y="150411"/>
                    <a:pt x="4929498" y="486335"/>
                    <a:pt x="4917718" y="829848"/>
                  </a:cubicBezTo>
                  <a:cubicBezTo>
                    <a:pt x="4929905" y="1172809"/>
                    <a:pt x="4926970" y="1338971"/>
                    <a:pt x="4917718" y="1635526"/>
                  </a:cubicBezTo>
                  <a:cubicBezTo>
                    <a:pt x="4970476" y="1893035"/>
                    <a:pt x="4959627" y="2057773"/>
                    <a:pt x="4917718" y="2417033"/>
                  </a:cubicBezTo>
                  <a:cubicBezTo>
                    <a:pt x="4784119" y="2449250"/>
                    <a:pt x="4603710" y="2437447"/>
                    <a:pt x="4352180" y="2417033"/>
                  </a:cubicBezTo>
                  <a:cubicBezTo>
                    <a:pt x="4104629" y="2431691"/>
                    <a:pt x="4029811" y="2463206"/>
                    <a:pt x="3688288" y="2417033"/>
                  </a:cubicBezTo>
                  <a:cubicBezTo>
                    <a:pt x="3385148" y="2380937"/>
                    <a:pt x="3230838" y="2462382"/>
                    <a:pt x="2975219" y="2417033"/>
                  </a:cubicBezTo>
                  <a:cubicBezTo>
                    <a:pt x="2740061" y="2384597"/>
                    <a:pt x="2612832" y="2385534"/>
                    <a:pt x="2508036" y="2417033"/>
                  </a:cubicBezTo>
                  <a:cubicBezTo>
                    <a:pt x="2362566" y="2442814"/>
                    <a:pt x="2220238" y="2481057"/>
                    <a:pt x="2040853" y="2417033"/>
                  </a:cubicBezTo>
                  <a:cubicBezTo>
                    <a:pt x="1903977" y="2352730"/>
                    <a:pt x="1659593" y="2386891"/>
                    <a:pt x="1327784" y="2417033"/>
                  </a:cubicBezTo>
                  <a:cubicBezTo>
                    <a:pt x="1019987" y="2469532"/>
                    <a:pt x="961742" y="2437897"/>
                    <a:pt x="713069" y="2417033"/>
                  </a:cubicBezTo>
                  <a:cubicBezTo>
                    <a:pt x="448040" y="2406829"/>
                    <a:pt x="266125" y="2388905"/>
                    <a:pt x="0" y="2417033"/>
                  </a:cubicBezTo>
                  <a:cubicBezTo>
                    <a:pt x="-20896" y="2099002"/>
                    <a:pt x="-7411" y="1948624"/>
                    <a:pt x="0" y="1563014"/>
                  </a:cubicBezTo>
                  <a:cubicBezTo>
                    <a:pt x="29066" y="1201091"/>
                    <a:pt x="-8264" y="1015392"/>
                    <a:pt x="0" y="733166"/>
                  </a:cubicBezTo>
                  <a:cubicBezTo>
                    <a:pt x="-17542" y="463167"/>
                    <a:pt x="-7337" y="24047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96769840">
                    <a:custGeom>
                      <a:avLst/>
                      <a:gdLst>
                        <a:gd name="connsiteX0" fmla="*/ 0 w 5291088"/>
                        <a:gd name="connsiteY0" fmla="*/ 0 h 2000228"/>
                        <a:gd name="connsiteX1" fmla="*/ 555564 w 5291088"/>
                        <a:gd name="connsiteY1" fmla="*/ 0 h 2000228"/>
                        <a:gd name="connsiteX2" fmla="*/ 1269861 w 5291088"/>
                        <a:gd name="connsiteY2" fmla="*/ 0 h 2000228"/>
                        <a:gd name="connsiteX3" fmla="*/ 2037069 w 5291088"/>
                        <a:gd name="connsiteY3" fmla="*/ 0 h 2000228"/>
                        <a:gd name="connsiteX4" fmla="*/ 2804277 w 5291088"/>
                        <a:gd name="connsiteY4" fmla="*/ 0 h 2000228"/>
                        <a:gd name="connsiteX5" fmla="*/ 3412752 w 5291088"/>
                        <a:gd name="connsiteY5" fmla="*/ 0 h 2000228"/>
                        <a:gd name="connsiteX6" fmla="*/ 4179960 w 5291088"/>
                        <a:gd name="connsiteY6" fmla="*/ 0 h 2000228"/>
                        <a:gd name="connsiteX7" fmla="*/ 5291088 w 5291088"/>
                        <a:gd name="connsiteY7" fmla="*/ 0 h 2000228"/>
                        <a:gd name="connsiteX8" fmla="*/ 5291088 w 5291088"/>
                        <a:gd name="connsiteY8" fmla="*/ 686745 h 2000228"/>
                        <a:gd name="connsiteX9" fmla="*/ 5291088 w 5291088"/>
                        <a:gd name="connsiteY9" fmla="*/ 1353488 h 2000228"/>
                        <a:gd name="connsiteX10" fmla="*/ 5291088 w 5291088"/>
                        <a:gd name="connsiteY10" fmla="*/ 2000228 h 2000228"/>
                        <a:gd name="connsiteX11" fmla="*/ 4682613 w 5291088"/>
                        <a:gd name="connsiteY11" fmla="*/ 2000228 h 2000228"/>
                        <a:gd name="connsiteX12" fmla="*/ 3968316 w 5291088"/>
                        <a:gd name="connsiteY12" fmla="*/ 2000228 h 2000228"/>
                        <a:gd name="connsiteX13" fmla="*/ 3201108 w 5291088"/>
                        <a:gd name="connsiteY13" fmla="*/ 2000228 h 2000228"/>
                        <a:gd name="connsiteX14" fmla="*/ 2698455 w 5291088"/>
                        <a:gd name="connsiteY14" fmla="*/ 2000228 h 2000228"/>
                        <a:gd name="connsiteX15" fmla="*/ 2195802 w 5291088"/>
                        <a:gd name="connsiteY15" fmla="*/ 2000228 h 2000228"/>
                        <a:gd name="connsiteX16" fmla="*/ 1428594 w 5291088"/>
                        <a:gd name="connsiteY16" fmla="*/ 2000228 h 2000228"/>
                        <a:gd name="connsiteX17" fmla="*/ 767208 w 5291088"/>
                        <a:gd name="connsiteY17" fmla="*/ 2000228 h 2000228"/>
                        <a:gd name="connsiteX18" fmla="*/ 0 w 5291088"/>
                        <a:gd name="connsiteY18" fmla="*/ 2000228 h 2000228"/>
                        <a:gd name="connsiteX19" fmla="*/ 0 w 5291088"/>
                        <a:gd name="connsiteY19" fmla="*/ 1293481 h 2000228"/>
                        <a:gd name="connsiteX20" fmla="*/ 0 w 5291088"/>
                        <a:gd name="connsiteY20" fmla="*/ 606736 h 2000228"/>
                        <a:gd name="connsiteX21" fmla="*/ 0 w 5291088"/>
                        <a:gd name="connsiteY21" fmla="*/ 0 h 200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5291088" h="2000228" extrusionOk="0">
                          <a:moveTo>
                            <a:pt x="0" y="0"/>
                          </a:moveTo>
                          <a:cubicBezTo>
                            <a:pt x="135322" y="17485"/>
                            <a:pt x="416700" y="-5181"/>
                            <a:pt x="555564" y="0"/>
                          </a:cubicBezTo>
                          <a:cubicBezTo>
                            <a:pt x="694428" y="5181"/>
                            <a:pt x="1060910" y="-14248"/>
                            <a:pt x="1269861" y="0"/>
                          </a:cubicBezTo>
                          <a:cubicBezTo>
                            <a:pt x="1478812" y="14248"/>
                            <a:pt x="1804620" y="-25535"/>
                            <a:pt x="2037069" y="0"/>
                          </a:cubicBezTo>
                          <a:cubicBezTo>
                            <a:pt x="2269518" y="25535"/>
                            <a:pt x="2556714" y="-7164"/>
                            <a:pt x="2804277" y="0"/>
                          </a:cubicBezTo>
                          <a:cubicBezTo>
                            <a:pt x="3051840" y="7164"/>
                            <a:pt x="3226953" y="27933"/>
                            <a:pt x="3412752" y="0"/>
                          </a:cubicBezTo>
                          <a:cubicBezTo>
                            <a:pt x="3598552" y="-27933"/>
                            <a:pt x="3976531" y="-18450"/>
                            <a:pt x="4179960" y="0"/>
                          </a:cubicBezTo>
                          <a:cubicBezTo>
                            <a:pt x="4383389" y="18450"/>
                            <a:pt x="4737037" y="-38638"/>
                            <a:pt x="5291088" y="0"/>
                          </a:cubicBezTo>
                          <a:cubicBezTo>
                            <a:pt x="5319208" y="145184"/>
                            <a:pt x="5272767" y="390750"/>
                            <a:pt x="5291088" y="686745"/>
                          </a:cubicBezTo>
                          <a:cubicBezTo>
                            <a:pt x="5309409" y="982741"/>
                            <a:pt x="5273441" y="1129538"/>
                            <a:pt x="5291088" y="1353488"/>
                          </a:cubicBezTo>
                          <a:cubicBezTo>
                            <a:pt x="5308735" y="1577438"/>
                            <a:pt x="5318855" y="1731973"/>
                            <a:pt x="5291088" y="2000228"/>
                          </a:cubicBezTo>
                          <a:cubicBezTo>
                            <a:pt x="5122926" y="1997832"/>
                            <a:pt x="4926512" y="1994669"/>
                            <a:pt x="4682613" y="2000228"/>
                          </a:cubicBezTo>
                          <a:cubicBezTo>
                            <a:pt x="4438714" y="2005787"/>
                            <a:pt x="4315740" y="2025993"/>
                            <a:pt x="3968316" y="2000228"/>
                          </a:cubicBezTo>
                          <a:cubicBezTo>
                            <a:pt x="3620892" y="1974463"/>
                            <a:pt x="3448707" y="2023727"/>
                            <a:pt x="3201108" y="2000228"/>
                          </a:cubicBezTo>
                          <a:cubicBezTo>
                            <a:pt x="2953509" y="1976729"/>
                            <a:pt x="2830024" y="1977322"/>
                            <a:pt x="2698455" y="2000228"/>
                          </a:cubicBezTo>
                          <a:cubicBezTo>
                            <a:pt x="2566886" y="2023134"/>
                            <a:pt x="2380508" y="2024244"/>
                            <a:pt x="2195802" y="2000228"/>
                          </a:cubicBezTo>
                          <a:cubicBezTo>
                            <a:pt x="2011096" y="1976212"/>
                            <a:pt x="1759496" y="1968004"/>
                            <a:pt x="1428594" y="2000228"/>
                          </a:cubicBezTo>
                          <a:cubicBezTo>
                            <a:pt x="1097692" y="2032452"/>
                            <a:pt x="1030408" y="2010390"/>
                            <a:pt x="767208" y="2000228"/>
                          </a:cubicBezTo>
                          <a:cubicBezTo>
                            <a:pt x="504008" y="1990066"/>
                            <a:pt x="293539" y="1991916"/>
                            <a:pt x="0" y="2000228"/>
                          </a:cubicBezTo>
                          <a:cubicBezTo>
                            <a:pt x="-9692" y="1723745"/>
                            <a:pt x="-12425" y="1600475"/>
                            <a:pt x="0" y="1293481"/>
                          </a:cubicBezTo>
                          <a:cubicBezTo>
                            <a:pt x="12425" y="986487"/>
                            <a:pt x="23385" y="832708"/>
                            <a:pt x="0" y="606736"/>
                          </a:cubicBezTo>
                          <a:cubicBezTo>
                            <a:pt x="-23385" y="380764"/>
                            <a:pt x="-11513" y="19213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B11A2-02D2-3ABD-4F5B-ADB5EDDBECCC}"/>
                </a:ext>
              </a:extLst>
            </p:cNvPr>
            <p:cNvSpPr txBox="1"/>
            <p:nvPr/>
          </p:nvSpPr>
          <p:spPr>
            <a:xfrm>
              <a:off x="1248512" y="3351504"/>
              <a:ext cx="4324886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news.groupby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(‘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’)[‘label’].mean()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groupby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통해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날짜별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감성점수 열 추가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602AC7-0711-0D5C-B9D5-22F53310619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2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9995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행의 데이터</a:t>
            </a: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677FC68D-3547-901E-C3DD-28274323CAB1}"/>
              </a:ext>
            </a:extLst>
          </p:cNvPr>
          <p:cNvGraphicFramePr>
            <a:graphicFrameLocks noGrp="1"/>
          </p:cNvGraphicFramePr>
          <p:nvPr/>
        </p:nvGraphicFramePr>
        <p:xfrm>
          <a:off x="2293035" y="2222620"/>
          <a:ext cx="7605930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1991187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614743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 general warns of … control killer robots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2017-07-21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Pompeo signals want for N. Korea regime change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How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turned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the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ancient sport of Go upside down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&amp; South Korea stage joint military drills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F65CCF1-0742-ABA9-10A6-0B5D6606C20E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ED8A4-E0D2-46E9-9CE3-D492FA8FC25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92EB3E-E753-B8DB-7143-C11CB2FAD465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43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9995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행의 데이터</a:t>
            </a: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677FC68D-3547-901E-C3DD-28274323C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15623"/>
              </p:ext>
            </p:extLst>
          </p:nvPr>
        </p:nvGraphicFramePr>
        <p:xfrm>
          <a:off x="2293035" y="2222620"/>
          <a:ext cx="7605930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1991187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614743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 general warns of … control killer robots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2017-07-21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Pompeo signals want for N. Korea regime change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How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turned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the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ancient sport of Go upside down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&amp; South Korea stage joint military drills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F65CCF1-0742-ABA9-10A6-0B5D6606C20E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ED8A4-E0D2-46E9-9CE3-D492FA8FC25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4847F5-4105-3774-0430-CC0F9CF1D25B}"/>
              </a:ext>
            </a:extLst>
          </p:cNvPr>
          <p:cNvSpPr/>
          <p:nvPr/>
        </p:nvSpPr>
        <p:spPr>
          <a:xfrm>
            <a:off x="4735051" y="5494172"/>
            <a:ext cx="2721897" cy="638457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CE279-6548-6E88-040C-02FB1E1BC8B9}"/>
              </a:ext>
            </a:extLst>
          </p:cNvPr>
          <p:cNvSpPr txBox="1"/>
          <p:nvPr/>
        </p:nvSpPr>
        <p:spPr>
          <a:xfrm>
            <a:off x="4805503" y="5619316"/>
            <a:ext cx="26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nltk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이용해 감성분석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A458B8-7800-4B15-94B6-A9914CE3A85D}"/>
              </a:ext>
            </a:extLst>
          </p:cNvPr>
          <p:cNvCxnSpPr>
            <a:cxnSpLocks/>
          </p:cNvCxnSpPr>
          <p:nvPr/>
        </p:nvCxnSpPr>
        <p:spPr>
          <a:xfrm>
            <a:off x="6096000" y="4590499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9FC7691-AE95-3F2F-7327-D1C5947D3C15}"/>
              </a:ext>
            </a:extLst>
          </p:cNvPr>
          <p:cNvGrpSpPr/>
          <p:nvPr/>
        </p:nvGrpSpPr>
        <p:grpSpPr>
          <a:xfrm>
            <a:off x="4856260" y="5199024"/>
            <a:ext cx="292788" cy="513067"/>
            <a:chOff x="7598223" y="5172736"/>
            <a:chExt cx="1292712" cy="221618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97535493-6746-7923-3296-790D2B5F1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B8B160-9C75-4237-3330-7C401561B0F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1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C7A46A-AF42-860B-1B97-368373A3161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55D175-393A-EC50-7928-6CC6E572311C}"/>
              </a:ext>
            </a:extLst>
          </p:cNvPr>
          <p:cNvSpPr/>
          <p:nvPr/>
        </p:nvSpPr>
        <p:spPr>
          <a:xfrm>
            <a:off x="2886556" y="3139041"/>
            <a:ext cx="2763842" cy="32436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A3AD34-EE54-EA66-9CF5-97E3612AC33A}"/>
              </a:ext>
            </a:extLst>
          </p:cNvPr>
          <p:cNvSpPr/>
          <p:nvPr/>
        </p:nvSpPr>
        <p:spPr>
          <a:xfrm>
            <a:off x="2886556" y="3177655"/>
            <a:ext cx="2763842" cy="32436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9995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행의 데이터</a:t>
            </a: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677FC68D-3547-901E-C3DD-28274323CAB1}"/>
              </a:ext>
            </a:extLst>
          </p:cNvPr>
          <p:cNvGraphicFramePr>
            <a:graphicFrameLocks noGrp="1"/>
          </p:cNvGraphicFramePr>
          <p:nvPr/>
        </p:nvGraphicFramePr>
        <p:xfrm>
          <a:off x="2293035" y="2222620"/>
          <a:ext cx="7605930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1991187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614743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 general warns of … control killer robots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2017-07-21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Pompeo signals want for N. Korea regime change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How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turned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the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ancient sport of Go upside down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&amp; South Korea stage joint military drills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F65CCF1-0742-ABA9-10A6-0B5D6606C20E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ED8A4-E0D2-46E9-9CE3-D492FA8FC25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4847F5-4105-3774-0430-CC0F9CF1D25B}"/>
              </a:ext>
            </a:extLst>
          </p:cNvPr>
          <p:cNvSpPr/>
          <p:nvPr/>
        </p:nvSpPr>
        <p:spPr>
          <a:xfrm>
            <a:off x="4735051" y="5494172"/>
            <a:ext cx="2721897" cy="638457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CE279-6548-6E88-040C-02FB1E1BC8B9}"/>
              </a:ext>
            </a:extLst>
          </p:cNvPr>
          <p:cNvSpPr txBox="1"/>
          <p:nvPr/>
        </p:nvSpPr>
        <p:spPr>
          <a:xfrm>
            <a:off x="4805503" y="5619316"/>
            <a:ext cx="263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nltk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이용해 감성분석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3A458B8-7800-4B15-94B6-A9914CE3A85D}"/>
              </a:ext>
            </a:extLst>
          </p:cNvPr>
          <p:cNvCxnSpPr>
            <a:cxnSpLocks/>
          </p:cNvCxnSpPr>
          <p:nvPr/>
        </p:nvCxnSpPr>
        <p:spPr>
          <a:xfrm>
            <a:off x="6096000" y="4590499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49FC7691-AE95-3F2F-7327-D1C5947D3C15}"/>
              </a:ext>
            </a:extLst>
          </p:cNvPr>
          <p:cNvGrpSpPr/>
          <p:nvPr/>
        </p:nvGrpSpPr>
        <p:grpSpPr>
          <a:xfrm>
            <a:off x="4856260" y="5199024"/>
            <a:ext cx="292788" cy="513067"/>
            <a:chOff x="7598223" y="5172736"/>
            <a:chExt cx="1292712" cy="221618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97535493-6746-7923-3296-790D2B5F1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72EF1168-848C-6C8B-0E21-A81B95279EE6}"/>
              </a:ext>
            </a:extLst>
          </p:cNvPr>
          <p:cNvSpPr/>
          <p:nvPr/>
        </p:nvSpPr>
        <p:spPr>
          <a:xfrm>
            <a:off x="-16749" y="1573"/>
            <a:ext cx="12225494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457200" indent="-457200" algn="ctr">
              <a:buClr>
                <a:srgbClr val="000000"/>
              </a:buClr>
              <a:buSzPts val="3200"/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ctr">
              <a:buClr>
                <a:srgbClr val="000000"/>
              </a:buClr>
              <a:buSzPts val="3200"/>
              <a:buAutoNum type="arabicPeriod"/>
            </a:pPr>
            <a:endParaRPr lang="ko-KR" altLang="en-US" sz="2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이모티콘 생각 이모티콘 스티커, 이모티콘, 주황색, 컴퓨터 벽지 png | PNGEgg">
            <a:extLst>
              <a:ext uri="{FF2B5EF4-FFF2-40B4-BE49-F238E27FC236}">
                <a16:creationId xmlns:a16="http://schemas.microsoft.com/office/drawing/2014/main" id="{66C013D0-866C-DAF4-ECDC-BB36CBFC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53" y="308617"/>
            <a:ext cx="1114786" cy="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A2E285-441F-FEDD-C063-887336173C19}"/>
              </a:ext>
            </a:extLst>
          </p:cNvPr>
          <p:cNvSpPr/>
          <p:nvPr/>
        </p:nvSpPr>
        <p:spPr>
          <a:xfrm>
            <a:off x="3160768" y="1922826"/>
            <a:ext cx="5940771" cy="619596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4F0B9-F44D-0304-F9B5-F1AAB64AF2CD}"/>
              </a:ext>
            </a:extLst>
          </p:cNvPr>
          <p:cNvSpPr txBox="1"/>
          <p:nvPr/>
        </p:nvSpPr>
        <p:spPr>
          <a:xfrm>
            <a:off x="5253104" y="962709"/>
            <a:ext cx="1697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nltk</a:t>
            </a:r>
            <a:r>
              <a:rPr lang="ko-KR" altLang="en-US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란</a:t>
            </a:r>
            <a:r>
              <a:rPr lang="en-US" altLang="ko-KR" sz="3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???</a:t>
            </a:r>
            <a:endParaRPr lang="ko-KR" altLang="en-US" sz="3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AC6F4EF1-A3A6-3952-B36A-E1DD0734CC88}"/>
              </a:ext>
            </a:extLst>
          </p:cNvPr>
          <p:cNvGrpSpPr/>
          <p:nvPr/>
        </p:nvGrpSpPr>
        <p:grpSpPr>
          <a:xfrm rot="16200000" flipH="1">
            <a:off x="5654857" y="3189497"/>
            <a:ext cx="952595" cy="416519"/>
            <a:chOff x="746477" y="7049263"/>
            <a:chExt cx="4873266" cy="1949306"/>
          </a:xfrm>
        </p:grpSpPr>
        <p:pic>
          <p:nvPicPr>
            <p:cNvPr id="25" name="Object 29">
              <a:extLst>
                <a:ext uri="{FF2B5EF4-FFF2-40B4-BE49-F238E27FC236}">
                  <a16:creationId xmlns:a16="http://schemas.microsoft.com/office/drawing/2014/main" id="{D7D012E2-ED33-D2B0-3CEB-B03DFFC7C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77" y="7049263"/>
              <a:ext cx="4873266" cy="194930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5031FB-D93C-F545-F4F4-9C73708E5B05}"/>
              </a:ext>
            </a:extLst>
          </p:cNvPr>
          <p:cNvSpPr txBox="1"/>
          <p:nvPr/>
        </p:nvSpPr>
        <p:spPr>
          <a:xfrm>
            <a:off x="2951809" y="4069568"/>
            <a:ext cx="633607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nltk.sentiment.varder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영어 문장 감성분석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사이의 값을 갖는 복합점수인 </a:t>
            </a:r>
            <a:r>
              <a:rPr lang="en-US" altLang="ko-KR" sz="2000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compound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74B67-9EA3-8881-F051-B54E5E4A380F}"/>
              </a:ext>
            </a:extLst>
          </p:cNvPr>
          <p:cNvSpPr txBox="1"/>
          <p:nvPr/>
        </p:nvSpPr>
        <p:spPr>
          <a:xfrm>
            <a:off x="3000453" y="2041131"/>
            <a:ext cx="6191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처리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분석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텍스트마이닝을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 파이썬 패키지</a:t>
            </a:r>
          </a:p>
        </p:txBody>
      </p:sp>
    </p:spTree>
    <p:extLst>
      <p:ext uri="{BB962C8B-B14F-4D97-AF65-F5344CB8AC3E}">
        <p14:creationId xmlns:p14="http://schemas.microsoft.com/office/powerpoint/2010/main" val="25211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9995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행의 데이터</a:t>
            </a:r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677FC68D-3547-901E-C3DD-28274323C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27701"/>
              </p:ext>
            </p:extLst>
          </p:nvPr>
        </p:nvGraphicFramePr>
        <p:xfrm>
          <a:off x="1325985" y="2219578"/>
          <a:ext cx="9540031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2006468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5527344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  <a:gridCol w="2006219">
                  <a:extLst>
                    <a:ext uri="{9D8B030D-6E8A-4147-A177-3AD203B41FA5}">
                      <a16:colId xmlns:a16="http://schemas.microsoft.com/office/drawing/2014/main" val="845012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score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 general warns of … control killer robots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-0.6908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2017-07-21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Pompeo signals want for N. Korea regime change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0.0772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How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AI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turned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the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ancient sport of Go upside down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2023-03-29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US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&amp; South Korea stage joint military drills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48D5C2-E133-4E67-6A94-75B6C9F224A1}"/>
              </a:ext>
            </a:extLst>
          </p:cNvPr>
          <p:cNvSpPr txBox="1"/>
          <p:nvPr/>
        </p:nvSpPr>
        <p:spPr>
          <a:xfrm>
            <a:off x="7677416" y="5282746"/>
            <a:ext cx="436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nltk.sentiment.vader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FD771A-5010-6181-EFBE-BB4F0DCB687C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1F887-BF11-840B-458D-0BF0FA9B3D74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E599F8-4FBF-B8A7-0049-335A07226D90}"/>
              </a:ext>
            </a:extLst>
          </p:cNvPr>
          <p:cNvSpPr/>
          <p:nvPr/>
        </p:nvSpPr>
        <p:spPr>
          <a:xfrm>
            <a:off x="8785492" y="2121269"/>
            <a:ext cx="2148804" cy="237901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Google Shape;134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0DE10163-80D3-35C9-F4FE-62EF406E2FD6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347" t="33203" r="52244" b="59002"/>
          <a:stretch/>
        </p:blipFill>
        <p:spPr>
          <a:xfrm rot="5400000">
            <a:off x="9481739" y="4535878"/>
            <a:ext cx="756309" cy="427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0981710-4901-AF9C-7B3D-4AD8E81849D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4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3916" y="809768"/>
            <a:ext cx="28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 기사 데이터 감성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850CA5-9FCD-E2B1-1E4B-A204622D042A}"/>
              </a:ext>
            </a:extLst>
          </p:cNvPr>
          <p:cNvSpPr/>
          <p:nvPr/>
        </p:nvSpPr>
        <p:spPr>
          <a:xfrm>
            <a:off x="777674" y="1342469"/>
            <a:ext cx="149388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40EC1-A3AF-A36E-E463-8E502C8D0A26}"/>
              </a:ext>
            </a:extLst>
          </p:cNvPr>
          <p:cNvSpPr txBox="1"/>
          <p:nvPr/>
        </p:nvSpPr>
        <p:spPr>
          <a:xfrm>
            <a:off x="893175" y="1361598"/>
            <a:ext cx="23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5DDE3-2FA0-903E-D0AC-47234AC8EE07}"/>
              </a:ext>
            </a:extLst>
          </p:cNvPr>
          <p:cNvSpPr txBox="1"/>
          <p:nvPr/>
        </p:nvSpPr>
        <p:spPr>
          <a:xfrm>
            <a:off x="2387062" y="1342469"/>
            <a:ext cx="854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CNN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월까지 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9995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행의 데이터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6FEA1A-AB2C-FA43-2C50-7D708046F270}"/>
              </a:ext>
            </a:extLst>
          </p:cNvPr>
          <p:cNvGrpSpPr/>
          <p:nvPr/>
        </p:nvGrpSpPr>
        <p:grpSpPr>
          <a:xfrm>
            <a:off x="766883" y="2378451"/>
            <a:ext cx="4917718" cy="2417033"/>
            <a:chOff x="766883" y="2677449"/>
            <a:chExt cx="4917718" cy="24170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66F741-38F3-2359-C82B-2906E145C11A}"/>
                </a:ext>
              </a:extLst>
            </p:cNvPr>
            <p:cNvSpPr txBox="1"/>
            <p:nvPr/>
          </p:nvSpPr>
          <p:spPr>
            <a:xfrm>
              <a:off x="766883" y="2677449"/>
              <a:ext cx="4917718" cy="2417033"/>
            </a:xfrm>
            <a:custGeom>
              <a:avLst/>
              <a:gdLst>
                <a:gd name="connsiteX0" fmla="*/ 0 w 4917718"/>
                <a:gd name="connsiteY0" fmla="*/ 0 h 2417033"/>
                <a:gd name="connsiteX1" fmla="*/ 516360 w 4917718"/>
                <a:gd name="connsiteY1" fmla="*/ 0 h 2417033"/>
                <a:gd name="connsiteX2" fmla="*/ 1180252 w 4917718"/>
                <a:gd name="connsiteY2" fmla="*/ 0 h 2417033"/>
                <a:gd name="connsiteX3" fmla="*/ 1893321 w 4917718"/>
                <a:gd name="connsiteY3" fmla="*/ 0 h 2417033"/>
                <a:gd name="connsiteX4" fmla="*/ 2606390 w 4917718"/>
                <a:gd name="connsiteY4" fmla="*/ 0 h 2417033"/>
                <a:gd name="connsiteX5" fmla="*/ 3171928 w 4917718"/>
                <a:gd name="connsiteY5" fmla="*/ 0 h 2417033"/>
                <a:gd name="connsiteX6" fmla="*/ 3884997 w 4917718"/>
                <a:gd name="connsiteY6" fmla="*/ 0 h 2417033"/>
                <a:gd name="connsiteX7" fmla="*/ 4917718 w 4917718"/>
                <a:gd name="connsiteY7" fmla="*/ 0 h 2417033"/>
                <a:gd name="connsiteX8" fmla="*/ 4917718 w 4917718"/>
                <a:gd name="connsiteY8" fmla="*/ 829848 h 2417033"/>
                <a:gd name="connsiteX9" fmla="*/ 4917718 w 4917718"/>
                <a:gd name="connsiteY9" fmla="*/ 1635526 h 2417033"/>
                <a:gd name="connsiteX10" fmla="*/ 4917718 w 4917718"/>
                <a:gd name="connsiteY10" fmla="*/ 2417033 h 2417033"/>
                <a:gd name="connsiteX11" fmla="*/ 4352180 w 4917718"/>
                <a:gd name="connsiteY11" fmla="*/ 2417033 h 2417033"/>
                <a:gd name="connsiteX12" fmla="*/ 3688288 w 4917718"/>
                <a:gd name="connsiteY12" fmla="*/ 2417033 h 2417033"/>
                <a:gd name="connsiteX13" fmla="*/ 2975219 w 4917718"/>
                <a:gd name="connsiteY13" fmla="*/ 2417033 h 2417033"/>
                <a:gd name="connsiteX14" fmla="*/ 2508036 w 4917718"/>
                <a:gd name="connsiteY14" fmla="*/ 2417033 h 2417033"/>
                <a:gd name="connsiteX15" fmla="*/ 2040853 w 4917718"/>
                <a:gd name="connsiteY15" fmla="*/ 2417033 h 2417033"/>
                <a:gd name="connsiteX16" fmla="*/ 1327784 w 4917718"/>
                <a:gd name="connsiteY16" fmla="*/ 2417033 h 2417033"/>
                <a:gd name="connsiteX17" fmla="*/ 713069 w 4917718"/>
                <a:gd name="connsiteY17" fmla="*/ 2417033 h 2417033"/>
                <a:gd name="connsiteX18" fmla="*/ 0 w 4917718"/>
                <a:gd name="connsiteY18" fmla="*/ 2417033 h 2417033"/>
                <a:gd name="connsiteX19" fmla="*/ 0 w 4917718"/>
                <a:gd name="connsiteY19" fmla="*/ 1563014 h 2417033"/>
                <a:gd name="connsiteX20" fmla="*/ 0 w 4917718"/>
                <a:gd name="connsiteY20" fmla="*/ 733166 h 2417033"/>
                <a:gd name="connsiteX21" fmla="*/ 0 w 4917718"/>
                <a:gd name="connsiteY21" fmla="*/ 0 h 241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917718" h="2417033" extrusionOk="0">
                  <a:moveTo>
                    <a:pt x="0" y="0"/>
                  </a:moveTo>
                  <a:cubicBezTo>
                    <a:pt x="117851" y="34836"/>
                    <a:pt x="381009" y="10099"/>
                    <a:pt x="516360" y="0"/>
                  </a:cubicBezTo>
                  <a:cubicBezTo>
                    <a:pt x="628960" y="-36571"/>
                    <a:pt x="987691" y="4025"/>
                    <a:pt x="1180252" y="0"/>
                  </a:cubicBezTo>
                  <a:cubicBezTo>
                    <a:pt x="1379266" y="14877"/>
                    <a:pt x="1701657" y="-30759"/>
                    <a:pt x="1893321" y="0"/>
                  </a:cubicBezTo>
                  <a:cubicBezTo>
                    <a:pt x="2147511" y="15840"/>
                    <a:pt x="2383040" y="-9000"/>
                    <a:pt x="2606390" y="0"/>
                  </a:cubicBezTo>
                  <a:cubicBezTo>
                    <a:pt x="2835816" y="-7403"/>
                    <a:pt x="3025832" y="46868"/>
                    <a:pt x="3171928" y="0"/>
                  </a:cubicBezTo>
                  <a:cubicBezTo>
                    <a:pt x="3373737" y="-11348"/>
                    <a:pt x="3695849" y="15599"/>
                    <a:pt x="3884997" y="0"/>
                  </a:cubicBezTo>
                  <a:cubicBezTo>
                    <a:pt x="4085463" y="-39510"/>
                    <a:pt x="4419613" y="-85262"/>
                    <a:pt x="4917718" y="0"/>
                  </a:cubicBezTo>
                  <a:cubicBezTo>
                    <a:pt x="4997421" y="150411"/>
                    <a:pt x="4929498" y="486335"/>
                    <a:pt x="4917718" y="829848"/>
                  </a:cubicBezTo>
                  <a:cubicBezTo>
                    <a:pt x="4929905" y="1172809"/>
                    <a:pt x="4926970" y="1338971"/>
                    <a:pt x="4917718" y="1635526"/>
                  </a:cubicBezTo>
                  <a:cubicBezTo>
                    <a:pt x="4970476" y="1893035"/>
                    <a:pt x="4959627" y="2057773"/>
                    <a:pt x="4917718" y="2417033"/>
                  </a:cubicBezTo>
                  <a:cubicBezTo>
                    <a:pt x="4784119" y="2449250"/>
                    <a:pt x="4603710" y="2437447"/>
                    <a:pt x="4352180" y="2417033"/>
                  </a:cubicBezTo>
                  <a:cubicBezTo>
                    <a:pt x="4104629" y="2431691"/>
                    <a:pt x="4029811" y="2463206"/>
                    <a:pt x="3688288" y="2417033"/>
                  </a:cubicBezTo>
                  <a:cubicBezTo>
                    <a:pt x="3385148" y="2380937"/>
                    <a:pt x="3230838" y="2462382"/>
                    <a:pt x="2975219" y="2417033"/>
                  </a:cubicBezTo>
                  <a:cubicBezTo>
                    <a:pt x="2740061" y="2384597"/>
                    <a:pt x="2612832" y="2385534"/>
                    <a:pt x="2508036" y="2417033"/>
                  </a:cubicBezTo>
                  <a:cubicBezTo>
                    <a:pt x="2362566" y="2442814"/>
                    <a:pt x="2220238" y="2481057"/>
                    <a:pt x="2040853" y="2417033"/>
                  </a:cubicBezTo>
                  <a:cubicBezTo>
                    <a:pt x="1903977" y="2352730"/>
                    <a:pt x="1659593" y="2386891"/>
                    <a:pt x="1327784" y="2417033"/>
                  </a:cubicBezTo>
                  <a:cubicBezTo>
                    <a:pt x="1019987" y="2469532"/>
                    <a:pt x="961742" y="2437897"/>
                    <a:pt x="713069" y="2417033"/>
                  </a:cubicBezTo>
                  <a:cubicBezTo>
                    <a:pt x="448040" y="2406829"/>
                    <a:pt x="266125" y="2388905"/>
                    <a:pt x="0" y="2417033"/>
                  </a:cubicBezTo>
                  <a:cubicBezTo>
                    <a:pt x="-20896" y="2099002"/>
                    <a:pt x="-7411" y="1948624"/>
                    <a:pt x="0" y="1563014"/>
                  </a:cubicBezTo>
                  <a:cubicBezTo>
                    <a:pt x="29066" y="1201091"/>
                    <a:pt x="-8264" y="1015392"/>
                    <a:pt x="0" y="733166"/>
                  </a:cubicBezTo>
                  <a:cubicBezTo>
                    <a:pt x="-17542" y="463167"/>
                    <a:pt x="-7337" y="240476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96769840">
                    <a:custGeom>
                      <a:avLst/>
                      <a:gdLst>
                        <a:gd name="connsiteX0" fmla="*/ 0 w 5291088"/>
                        <a:gd name="connsiteY0" fmla="*/ 0 h 2000228"/>
                        <a:gd name="connsiteX1" fmla="*/ 555564 w 5291088"/>
                        <a:gd name="connsiteY1" fmla="*/ 0 h 2000228"/>
                        <a:gd name="connsiteX2" fmla="*/ 1269861 w 5291088"/>
                        <a:gd name="connsiteY2" fmla="*/ 0 h 2000228"/>
                        <a:gd name="connsiteX3" fmla="*/ 2037069 w 5291088"/>
                        <a:gd name="connsiteY3" fmla="*/ 0 h 2000228"/>
                        <a:gd name="connsiteX4" fmla="*/ 2804277 w 5291088"/>
                        <a:gd name="connsiteY4" fmla="*/ 0 h 2000228"/>
                        <a:gd name="connsiteX5" fmla="*/ 3412752 w 5291088"/>
                        <a:gd name="connsiteY5" fmla="*/ 0 h 2000228"/>
                        <a:gd name="connsiteX6" fmla="*/ 4179960 w 5291088"/>
                        <a:gd name="connsiteY6" fmla="*/ 0 h 2000228"/>
                        <a:gd name="connsiteX7" fmla="*/ 5291088 w 5291088"/>
                        <a:gd name="connsiteY7" fmla="*/ 0 h 2000228"/>
                        <a:gd name="connsiteX8" fmla="*/ 5291088 w 5291088"/>
                        <a:gd name="connsiteY8" fmla="*/ 686745 h 2000228"/>
                        <a:gd name="connsiteX9" fmla="*/ 5291088 w 5291088"/>
                        <a:gd name="connsiteY9" fmla="*/ 1353488 h 2000228"/>
                        <a:gd name="connsiteX10" fmla="*/ 5291088 w 5291088"/>
                        <a:gd name="connsiteY10" fmla="*/ 2000228 h 2000228"/>
                        <a:gd name="connsiteX11" fmla="*/ 4682613 w 5291088"/>
                        <a:gd name="connsiteY11" fmla="*/ 2000228 h 2000228"/>
                        <a:gd name="connsiteX12" fmla="*/ 3968316 w 5291088"/>
                        <a:gd name="connsiteY12" fmla="*/ 2000228 h 2000228"/>
                        <a:gd name="connsiteX13" fmla="*/ 3201108 w 5291088"/>
                        <a:gd name="connsiteY13" fmla="*/ 2000228 h 2000228"/>
                        <a:gd name="connsiteX14" fmla="*/ 2698455 w 5291088"/>
                        <a:gd name="connsiteY14" fmla="*/ 2000228 h 2000228"/>
                        <a:gd name="connsiteX15" fmla="*/ 2195802 w 5291088"/>
                        <a:gd name="connsiteY15" fmla="*/ 2000228 h 2000228"/>
                        <a:gd name="connsiteX16" fmla="*/ 1428594 w 5291088"/>
                        <a:gd name="connsiteY16" fmla="*/ 2000228 h 2000228"/>
                        <a:gd name="connsiteX17" fmla="*/ 767208 w 5291088"/>
                        <a:gd name="connsiteY17" fmla="*/ 2000228 h 2000228"/>
                        <a:gd name="connsiteX18" fmla="*/ 0 w 5291088"/>
                        <a:gd name="connsiteY18" fmla="*/ 2000228 h 2000228"/>
                        <a:gd name="connsiteX19" fmla="*/ 0 w 5291088"/>
                        <a:gd name="connsiteY19" fmla="*/ 1293481 h 2000228"/>
                        <a:gd name="connsiteX20" fmla="*/ 0 w 5291088"/>
                        <a:gd name="connsiteY20" fmla="*/ 606736 h 2000228"/>
                        <a:gd name="connsiteX21" fmla="*/ 0 w 5291088"/>
                        <a:gd name="connsiteY21" fmla="*/ 0 h 2000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5291088" h="2000228" extrusionOk="0">
                          <a:moveTo>
                            <a:pt x="0" y="0"/>
                          </a:moveTo>
                          <a:cubicBezTo>
                            <a:pt x="135322" y="17485"/>
                            <a:pt x="416700" y="-5181"/>
                            <a:pt x="555564" y="0"/>
                          </a:cubicBezTo>
                          <a:cubicBezTo>
                            <a:pt x="694428" y="5181"/>
                            <a:pt x="1060910" y="-14248"/>
                            <a:pt x="1269861" y="0"/>
                          </a:cubicBezTo>
                          <a:cubicBezTo>
                            <a:pt x="1478812" y="14248"/>
                            <a:pt x="1804620" y="-25535"/>
                            <a:pt x="2037069" y="0"/>
                          </a:cubicBezTo>
                          <a:cubicBezTo>
                            <a:pt x="2269518" y="25535"/>
                            <a:pt x="2556714" y="-7164"/>
                            <a:pt x="2804277" y="0"/>
                          </a:cubicBezTo>
                          <a:cubicBezTo>
                            <a:pt x="3051840" y="7164"/>
                            <a:pt x="3226953" y="27933"/>
                            <a:pt x="3412752" y="0"/>
                          </a:cubicBezTo>
                          <a:cubicBezTo>
                            <a:pt x="3598552" y="-27933"/>
                            <a:pt x="3976531" y="-18450"/>
                            <a:pt x="4179960" y="0"/>
                          </a:cubicBezTo>
                          <a:cubicBezTo>
                            <a:pt x="4383389" y="18450"/>
                            <a:pt x="4737037" y="-38638"/>
                            <a:pt x="5291088" y="0"/>
                          </a:cubicBezTo>
                          <a:cubicBezTo>
                            <a:pt x="5319208" y="145184"/>
                            <a:pt x="5272767" y="390750"/>
                            <a:pt x="5291088" y="686745"/>
                          </a:cubicBezTo>
                          <a:cubicBezTo>
                            <a:pt x="5309409" y="982741"/>
                            <a:pt x="5273441" y="1129538"/>
                            <a:pt x="5291088" y="1353488"/>
                          </a:cubicBezTo>
                          <a:cubicBezTo>
                            <a:pt x="5308735" y="1577438"/>
                            <a:pt x="5318855" y="1731973"/>
                            <a:pt x="5291088" y="2000228"/>
                          </a:cubicBezTo>
                          <a:cubicBezTo>
                            <a:pt x="5122926" y="1997832"/>
                            <a:pt x="4926512" y="1994669"/>
                            <a:pt x="4682613" y="2000228"/>
                          </a:cubicBezTo>
                          <a:cubicBezTo>
                            <a:pt x="4438714" y="2005787"/>
                            <a:pt x="4315740" y="2025993"/>
                            <a:pt x="3968316" y="2000228"/>
                          </a:cubicBezTo>
                          <a:cubicBezTo>
                            <a:pt x="3620892" y="1974463"/>
                            <a:pt x="3448707" y="2023727"/>
                            <a:pt x="3201108" y="2000228"/>
                          </a:cubicBezTo>
                          <a:cubicBezTo>
                            <a:pt x="2953509" y="1976729"/>
                            <a:pt x="2830024" y="1977322"/>
                            <a:pt x="2698455" y="2000228"/>
                          </a:cubicBezTo>
                          <a:cubicBezTo>
                            <a:pt x="2566886" y="2023134"/>
                            <a:pt x="2380508" y="2024244"/>
                            <a:pt x="2195802" y="2000228"/>
                          </a:cubicBezTo>
                          <a:cubicBezTo>
                            <a:pt x="2011096" y="1976212"/>
                            <a:pt x="1759496" y="1968004"/>
                            <a:pt x="1428594" y="2000228"/>
                          </a:cubicBezTo>
                          <a:cubicBezTo>
                            <a:pt x="1097692" y="2032452"/>
                            <a:pt x="1030408" y="2010390"/>
                            <a:pt x="767208" y="2000228"/>
                          </a:cubicBezTo>
                          <a:cubicBezTo>
                            <a:pt x="504008" y="1990066"/>
                            <a:pt x="293539" y="1991916"/>
                            <a:pt x="0" y="2000228"/>
                          </a:cubicBezTo>
                          <a:cubicBezTo>
                            <a:pt x="-9692" y="1723745"/>
                            <a:pt x="-12425" y="1600475"/>
                            <a:pt x="0" y="1293481"/>
                          </a:cubicBezTo>
                          <a:cubicBezTo>
                            <a:pt x="12425" y="986487"/>
                            <a:pt x="23385" y="832708"/>
                            <a:pt x="0" y="606736"/>
                          </a:cubicBezTo>
                          <a:cubicBezTo>
                            <a:pt x="-23385" y="380764"/>
                            <a:pt x="-11513" y="19213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endPara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B22079-2CC2-90E5-5226-64098D6D0C16}"/>
                </a:ext>
              </a:extLst>
            </p:cNvPr>
            <p:cNvSpPr txBox="1"/>
            <p:nvPr/>
          </p:nvSpPr>
          <p:spPr>
            <a:xfrm>
              <a:off x="1248512" y="3351504"/>
              <a:ext cx="4324886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article.groupby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(‘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’)[‘score’].mean()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groupby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통해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날짜별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감성점수 열 추가</a:t>
              </a:r>
            </a:p>
          </p:txBody>
        </p:sp>
      </p:grpSp>
      <p:graphicFrame>
        <p:nvGraphicFramePr>
          <p:cNvPr id="28" name="표 11">
            <a:extLst>
              <a:ext uri="{FF2B5EF4-FFF2-40B4-BE49-F238E27FC236}">
                <a16:creationId xmlns:a16="http://schemas.microsoft.com/office/drawing/2014/main" id="{22DF5D6F-FF2F-5F7A-FCC0-2F234A9CB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4732"/>
              </p:ext>
            </p:extLst>
          </p:nvPr>
        </p:nvGraphicFramePr>
        <p:xfrm>
          <a:off x="6155438" y="2521981"/>
          <a:ext cx="4668253" cy="2214880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2056658">
                  <a:extLst>
                    <a:ext uri="{9D8B030D-6E8A-4147-A177-3AD203B41FA5}">
                      <a16:colId xmlns:a16="http://schemas.microsoft.com/office/drawing/2014/main" val="4074602201"/>
                    </a:ext>
                  </a:extLst>
                </a:gridCol>
                <a:gridCol w="2611595">
                  <a:extLst>
                    <a:ext uri="{9D8B030D-6E8A-4147-A177-3AD203B41FA5}">
                      <a16:colId xmlns:a16="http://schemas.microsoft.com/office/drawing/2014/main" val="7414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기사 감성 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85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2017-07-14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0.365775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98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2017-07-15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0.261127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072561"/>
                  </a:ext>
                </a:extLst>
              </a:tr>
              <a:tr h="143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⁞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71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0.120400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0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2023-03-31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0.079550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1974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8060E8-59CC-6ADE-4426-7A07F126328A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1CE6B7-ABA4-4895-11D3-FBAB9755A414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017AA3-62AC-D94B-0636-F5C01CDF126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02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165C13D-F3EE-BDD5-71DC-4A1756341129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21" y="2097431"/>
            <a:ext cx="7886358" cy="327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B261B-1E44-96B9-24D6-7752C132B41B}"/>
              </a:ext>
            </a:extLst>
          </p:cNvPr>
          <p:cNvSpPr txBox="1"/>
          <p:nvPr/>
        </p:nvSpPr>
        <p:spPr>
          <a:xfrm>
            <a:off x="4195010" y="5733185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다량의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존재함을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D6E478-807F-D6DE-E93A-49849255E8E7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37B93-C258-294D-4D25-4BE35F90940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D1489-57CF-3301-3A38-ECE297C3DE08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15" name="그림 14" descr="창문, 측정기이(가) 표시된 사진  자동 생성된 설명">
            <a:extLst>
              <a:ext uri="{FF2B5EF4-FFF2-40B4-BE49-F238E27FC236}">
                <a16:creationId xmlns:a16="http://schemas.microsoft.com/office/drawing/2014/main" id="{61721DE6-66E9-801C-8D55-D67F18B1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6968" y="2018325"/>
            <a:ext cx="8298062" cy="3540556"/>
          </a:xfrm>
          <a:prstGeom prst="rect">
            <a:avLst/>
          </a:prstGeom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DDB4DE-05FF-40BA-1812-9A8BCFBA40C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5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CC00F14-3818-5B64-B26F-07F9E9C5B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448106" y="2725237"/>
            <a:ext cx="518770" cy="5187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92396B-11A4-D589-4989-AB83BECD5C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448106" y="2330848"/>
            <a:ext cx="518770" cy="51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32" y="2221775"/>
            <a:ext cx="5249006" cy="327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DD15-D539-A463-0364-B146D08BC610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11" name="그림 10" descr="창문, 측정기이(가) 표시된 사진  자동 생성된 설명">
            <a:extLst>
              <a:ext uri="{FF2B5EF4-FFF2-40B4-BE49-F238E27FC236}">
                <a16:creationId xmlns:a16="http://schemas.microsoft.com/office/drawing/2014/main" id="{1AC5E511-0E83-BAF3-7F4C-8803863E42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927" y="2157600"/>
            <a:ext cx="5627570" cy="3540556"/>
          </a:xfrm>
          <a:prstGeom prst="rect">
            <a:avLst/>
          </a:prstGeom>
          <a:ln>
            <a:noFill/>
          </a:ln>
        </p:spPr>
      </p:pic>
      <p:sp>
        <p:nvSpPr>
          <p:cNvPr id="8" name="모서리가 둥근 직사각형 24">
            <a:extLst>
              <a:ext uri="{FF2B5EF4-FFF2-40B4-BE49-F238E27FC236}">
                <a16:creationId xmlns:a16="http://schemas.microsoft.com/office/drawing/2014/main" id="{3A62D97B-B1B2-A7CB-1C90-2C21ED2439F2}"/>
              </a:ext>
            </a:extLst>
          </p:cNvPr>
          <p:cNvSpPr/>
          <p:nvPr/>
        </p:nvSpPr>
        <p:spPr>
          <a:xfrm>
            <a:off x="6971927" y="1662776"/>
            <a:ext cx="4265964" cy="1766223"/>
          </a:xfrm>
          <a:custGeom>
            <a:avLst/>
            <a:gdLst>
              <a:gd name="connsiteX0" fmla="*/ 0 w 4265964"/>
              <a:gd name="connsiteY0" fmla="*/ 294376 h 1766223"/>
              <a:gd name="connsiteX1" fmla="*/ 294376 w 4265964"/>
              <a:gd name="connsiteY1" fmla="*/ 0 h 1766223"/>
              <a:gd name="connsiteX2" fmla="*/ 870473 w 4265964"/>
              <a:gd name="connsiteY2" fmla="*/ 0 h 1766223"/>
              <a:gd name="connsiteX3" fmla="*/ 1520113 w 4265964"/>
              <a:gd name="connsiteY3" fmla="*/ 0 h 1766223"/>
              <a:gd name="connsiteX4" fmla="*/ 2169754 w 4265964"/>
              <a:gd name="connsiteY4" fmla="*/ 0 h 1766223"/>
              <a:gd name="connsiteX5" fmla="*/ 2819395 w 4265964"/>
              <a:gd name="connsiteY5" fmla="*/ 0 h 1766223"/>
              <a:gd name="connsiteX6" fmla="*/ 3395491 w 4265964"/>
              <a:gd name="connsiteY6" fmla="*/ 0 h 1766223"/>
              <a:gd name="connsiteX7" fmla="*/ 3971588 w 4265964"/>
              <a:gd name="connsiteY7" fmla="*/ 0 h 1766223"/>
              <a:gd name="connsiteX8" fmla="*/ 4265964 w 4265964"/>
              <a:gd name="connsiteY8" fmla="*/ 294376 h 1766223"/>
              <a:gd name="connsiteX9" fmla="*/ 4265964 w 4265964"/>
              <a:gd name="connsiteY9" fmla="*/ 894886 h 1766223"/>
              <a:gd name="connsiteX10" fmla="*/ 4265964 w 4265964"/>
              <a:gd name="connsiteY10" fmla="*/ 1471847 h 1766223"/>
              <a:gd name="connsiteX11" fmla="*/ 3971588 w 4265964"/>
              <a:gd name="connsiteY11" fmla="*/ 1766223 h 1766223"/>
              <a:gd name="connsiteX12" fmla="*/ 3358719 w 4265964"/>
              <a:gd name="connsiteY12" fmla="*/ 1766223 h 1766223"/>
              <a:gd name="connsiteX13" fmla="*/ 2856167 w 4265964"/>
              <a:gd name="connsiteY13" fmla="*/ 1766223 h 1766223"/>
              <a:gd name="connsiteX14" fmla="*/ 2206526 w 4265964"/>
              <a:gd name="connsiteY14" fmla="*/ 1766223 h 1766223"/>
              <a:gd name="connsiteX15" fmla="*/ 1520113 w 4265964"/>
              <a:gd name="connsiteY15" fmla="*/ 1766223 h 1766223"/>
              <a:gd name="connsiteX16" fmla="*/ 907245 w 4265964"/>
              <a:gd name="connsiteY16" fmla="*/ 1766223 h 1766223"/>
              <a:gd name="connsiteX17" fmla="*/ 294376 w 4265964"/>
              <a:gd name="connsiteY17" fmla="*/ 1766223 h 1766223"/>
              <a:gd name="connsiteX18" fmla="*/ 0 w 4265964"/>
              <a:gd name="connsiteY18" fmla="*/ 1471847 h 1766223"/>
              <a:gd name="connsiteX19" fmla="*/ 0 w 4265964"/>
              <a:gd name="connsiteY19" fmla="*/ 894886 h 1766223"/>
              <a:gd name="connsiteX20" fmla="*/ 0 w 4265964"/>
              <a:gd name="connsiteY20" fmla="*/ 294376 h 176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5964" h="1766223" extrusionOk="0">
                <a:moveTo>
                  <a:pt x="0" y="294376"/>
                </a:moveTo>
                <a:cubicBezTo>
                  <a:pt x="9633" y="105106"/>
                  <a:pt x="126665" y="-10714"/>
                  <a:pt x="294376" y="0"/>
                </a:cubicBezTo>
                <a:cubicBezTo>
                  <a:pt x="581766" y="9536"/>
                  <a:pt x="610763" y="18904"/>
                  <a:pt x="870473" y="0"/>
                </a:cubicBezTo>
                <a:cubicBezTo>
                  <a:pt x="1130183" y="-18904"/>
                  <a:pt x="1300656" y="13799"/>
                  <a:pt x="1520113" y="0"/>
                </a:cubicBezTo>
                <a:cubicBezTo>
                  <a:pt x="1739570" y="-13799"/>
                  <a:pt x="1909912" y="-16315"/>
                  <a:pt x="2169754" y="0"/>
                </a:cubicBezTo>
                <a:cubicBezTo>
                  <a:pt x="2429596" y="16315"/>
                  <a:pt x="2552618" y="-2488"/>
                  <a:pt x="2819395" y="0"/>
                </a:cubicBezTo>
                <a:cubicBezTo>
                  <a:pt x="3086172" y="2488"/>
                  <a:pt x="3201569" y="-14349"/>
                  <a:pt x="3395491" y="0"/>
                </a:cubicBezTo>
                <a:cubicBezTo>
                  <a:pt x="3589413" y="14349"/>
                  <a:pt x="3827362" y="-22691"/>
                  <a:pt x="3971588" y="0"/>
                </a:cubicBezTo>
                <a:cubicBezTo>
                  <a:pt x="4111682" y="4377"/>
                  <a:pt x="4259719" y="138718"/>
                  <a:pt x="4265964" y="294376"/>
                </a:cubicBezTo>
                <a:cubicBezTo>
                  <a:pt x="4272009" y="519977"/>
                  <a:pt x="4258067" y="674069"/>
                  <a:pt x="4265964" y="894886"/>
                </a:cubicBezTo>
                <a:cubicBezTo>
                  <a:pt x="4273862" y="1115703"/>
                  <a:pt x="4293574" y="1272257"/>
                  <a:pt x="4265964" y="1471847"/>
                </a:cubicBezTo>
                <a:cubicBezTo>
                  <a:pt x="4274064" y="1629281"/>
                  <a:pt x="4156776" y="1764094"/>
                  <a:pt x="3971588" y="1766223"/>
                </a:cubicBezTo>
                <a:cubicBezTo>
                  <a:pt x="3737039" y="1780962"/>
                  <a:pt x="3516990" y="1766037"/>
                  <a:pt x="3358719" y="1766223"/>
                </a:cubicBezTo>
                <a:cubicBezTo>
                  <a:pt x="3200448" y="1766409"/>
                  <a:pt x="2988539" y="1755330"/>
                  <a:pt x="2856167" y="1766223"/>
                </a:cubicBezTo>
                <a:cubicBezTo>
                  <a:pt x="2723795" y="1777116"/>
                  <a:pt x="2461444" y="1784025"/>
                  <a:pt x="2206526" y="1766223"/>
                </a:cubicBezTo>
                <a:cubicBezTo>
                  <a:pt x="1951608" y="1748421"/>
                  <a:pt x="1816127" y="1735235"/>
                  <a:pt x="1520113" y="1766223"/>
                </a:cubicBezTo>
                <a:cubicBezTo>
                  <a:pt x="1224099" y="1797211"/>
                  <a:pt x="1071828" y="1764932"/>
                  <a:pt x="907245" y="1766223"/>
                </a:cubicBezTo>
                <a:cubicBezTo>
                  <a:pt x="742662" y="1767514"/>
                  <a:pt x="422103" y="1787425"/>
                  <a:pt x="294376" y="1766223"/>
                </a:cubicBezTo>
                <a:cubicBezTo>
                  <a:pt x="109840" y="1795350"/>
                  <a:pt x="12264" y="1608774"/>
                  <a:pt x="0" y="1471847"/>
                </a:cubicBezTo>
                <a:cubicBezTo>
                  <a:pt x="23245" y="1286820"/>
                  <a:pt x="-16095" y="1046670"/>
                  <a:pt x="0" y="894886"/>
                </a:cubicBezTo>
                <a:cubicBezTo>
                  <a:pt x="16095" y="743102"/>
                  <a:pt x="3197" y="538697"/>
                  <a:pt x="0" y="294376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C240F-BB74-8EBF-BFD7-5ABCD24544B6}"/>
              </a:ext>
            </a:extLst>
          </p:cNvPr>
          <p:cNvSpPr txBox="1"/>
          <p:nvPr/>
        </p:nvSpPr>
        <p:spPr>
          <a:xfrm>
            <a:off x="7352918" y="1904618"/>
            <a:ext cx="4111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 데이터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81D633-E1BC-6F11-7807-4B25CE7C58C5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4CBE6-B2E3-0D9B-4986-41ABC72C47DD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68D1B-FCE9-F52B-C4FC-26E2FA9280E5}"/>
              </a:ext>
            </a:extLst>
          </p:cNvPr>
          <p:cNvSpPr txBox="1"/>
          <p:nvPr/>
        </p:nvSpPr>
        <p:spPr>
          <a:xfrm>
            <a:off x="8073646" y="2426629"/>
            <a:ext cx="4111441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주가의 특성으로 발생한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 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drop</a:t>
            </a:r>
          </a:p>
        </p:txBody>
      </p:sp>
      <p:sp>
        <p:nvSpPr>
          <p:cNvPr id="22" name="Google Shape;132;p6">
            <a:extLst>
              <a:ext uri="{FF2B5EF4-FFF2-40B4-BE49-F238E27FC236}">
                <a16:creationId xmlns:a16="http://schemas.microsoft.com/office/drawing/2014/main" id="{C2D8053C-CFE9-20EC-D947-031B8BFDC317}"/>
              </a:ext>
            </a:extLst>
          </p:cNvPr>
          <p:cNvSpPr/>
          <p:nvPr/>
        </p:nvSpPr>
        <p:spPr>
          <a:xfrm>
            <a:off x="7121118" y="1452530"/>
            <a:ext cx="1132751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52E49-CF71-EFB1-0AB6-E5183FE0530B}"/>
              </a:ext>
            </a:extLst>
          </p:cNvPr>
          <p:cNvSpPr txBox="1"/>
          <p:nvPr/>
        </p:nvSpPr>
        <p:spPr>
          <a:xfrm>
            <a:off x="7226164" y="1445452"/>
            <a:ext cx="92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6A9F4F-3BD0-57A2-1800-020BCD74388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2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CC00F14-3818-5B64-B26F-07F9E9C5B2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448106" y="2725237"/>
            <a:ext cx="518770" cy="5187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92396B-11A4-D589-4989-AB83BECD5C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448106" y="2330848"/>
            <a:ext cx="518770" cy="51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32" y="2221775"/>
            <a:ext cx="5249006" cy="327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8DD15-D539-A463-0364-B146D08BC610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11" name="그림 10" descr="창문, 측정기이(가) 표시된 사진  자동 생성된 설명">
            <a:extLst>
              <a:ext uri="{FF2B5EF4-FFF2-40B4-BE49-F238E27FC236}">
                <a16:creationId xmlns:a16="http://schemas.microsoft.com/office/drawing/2014/main" id="{1AC5E511-0E83-BAF3-7F4C-8803863E42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927" y="2157600"/>
            <a:ext cx="5627570" cy="3540556"/>
          </a:xfrm>
          <a:prstGeom prst="rect">
            <a:avLst/>
          </a:prstGeom>
          <a:ln>
            <a:noFill/>
          </a:ln>
        </p:spPr>
      </p:pic>
      <p:sp>
        <p:nvSpPr>
          <p:cNvPr id="8" name="모서리가 둥근 직사각형 24">
            <a:extLst>
              <a:ext uri="{FF2B5EF4-FFF2-40B4-BE49-F238E27FC236}">
                <a16:creationId xmlns:a16="http://schemas.microsoft.com/office/drawing/2014/main" id="{3A62D97B-B1B2-A7CB-1C90-2C21ED2439F2}"/>
              </a:ext>
            </a:extLst>
          </p:cNvPr>
          <p:cNvSpPr/>
          <p:nvPr/>
        </p:nvSpPr>
        <p:spPr>
          <a:xfrm>
            <a:off x="6971927" y="1662776"/>
            <a:ext cx="4265964" cy="1766223"/>
          </a:xfrm>
          <a:custGeom>
            <a:avLst/>
            <a:gdLst>
              <a:gd name="connsiteX0" fmla="*/ 0 w 4265964"/>
              <a:gd name="connsiteY0" fmla="*/ 294376 h 1766223"/>
              <a:gd name="connsiteX1" fmla="*/ 294376 w 4265964"/>
              <a:gd name="connsiteY1" fmla="*/ 0 h 1766223"/>
              <a:gd name="connsiteX2" fmla="*/ 870473 w 4265964"/>
              <a:gd name="connsiteY2" fmla="*/ 0 h 1766223"/>
              <a:gd name="connsiteX3" fmla="*/ 1520113 w 4265964"/>
              <a:gd name="connsiteY3" fmla="*/ 0 h 1766223"/>
              <a:gd name="connsiteX4" fmla="*/ 2169754 w 4265964"/>
              <a:gd name="connsiteY4" fmla="*/ 0 h 1766223"/>
              <a:gd name="connsiteX5" fmla="*/ 2819395 w 4265964"/>
              <a:gd name="connsiteY5" fmla="*/ 0 h 1766223"/>
              <a:gd name="connsiteX6" fmla="*/ 3395491 w 4265964"/>
              <a:gd name="connsiteY6" fmla="*/ 0 h 1766223"/>
              <a:gd name="connsiteX7" fmla="*/ 3971588 w 4265964"/>
              <a:gd name="connsiteY7" fmla="*/ 0 h 1766223"/>
              <a:gd name="connsiteX8" fmla="*/ 4265964 w 4265964"/>
              <a:gd name="connsiteY8" fmla="*/ 294376 h 1766223"/>
              <a:gd name="connsiteX9" fmla="*/ 4265964 w 4265964"/>
              <a:gd name="connsiteY9" fmla="*/ 894886 h 1766223"/>
              <a:gd name="connsiteX10" fmla="*/ 4265964 w 4265964"/>
              <a:gd name="connsiteY10" fmla="*/ 1471847 h 1766223"/>
              <a:gd name="connsiteX11" fmla="*/ 3971588 w 4265964"/>
              <a:gd name="connsiteY11" fmla="*/ 1766223 h 1766223"/>
              <a:gd name="connsiteX12" fmla="*/ 3358719 w 4265964"/>
              <a:gd name="connsiteY12" fmla="*/ 1766223 h 1766223"/>
              <a:gd name="connsiteX13" fmla="*/ 2856167 w 4265964"/>
              <a:gd name="connsiteY13" fmla="*/ 1766223 h 1766223"/>
              <a:gd name="connsiteX14" fmla="*/ 2206526 w 4265964"/>
              <a:gd name="connsiteY14" fmla="*/ 1766223 h 1766223"/>
              <a:gd name="connsiteX15" fmla="*/ 1520113 w 4265964"/>
              <a:gd name="connsiteY15" fmla="*/ 1766223 h 1766223"/>
              <a:gd name="connsiteX16" fmla="*/ 907245 w 4265964"/>
              <a:gd name="connsiteY16" fmla="*/ 1766223 h 1766223"/>
              <a:gd name="connsiteX17" fmla="*/ 294376 w 4265964"/>
              <a:gd name="connsiteY17" fmla="*/ 1766223 h 1766223"/>
              <a:gd name="connsiteX18" fmla="*/ 0 w 4265964"/>
              <a:gd name="connsiteY18" fmla="*/ 1471847 h 1766223"/>
              <a:gd name="connsiteX19" fmla="*/ 0 w 4265964"/>
              <a:gd name="connsiteY19" fmla="*/ 894886 h 1766223"/>
              <a:gd name="connsiteX20" fmla="*/ 0 w 4265964"/>
              <a:gd name="connsiteY20" fmla="*/ 294376 h 176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5964" h="1766223" extrusionOk="0">
                <a:moveTo>
                  <a:pt x="0" y="294376"/>
                </a:moveTo>
                <a:cubicBezTo>
                  <a:pt x="9633" y="105106"/>
                  <a:pt x="126665" y="-10714"/>
                  <a:pt x="294376" y="0"/>
                </a:cubicBezTo>
                <a:cubicBezTo>
                  <a:pt x="581766" y="9536"/>
                  <a:pt x="610763" y="18904"/>
                  <a:pt x="870473" y="0"/>
                </a:cubicBezTo>
                <a:cubicBezTo>
                  <a:pt x="1130183" y="-18904"/>
                  <a:pt x="1300656" y="13799"/>
                  <a:pt x="1520113" y="0"/>
                </a:cubicBezTo>
                <a:cubicBezTo>
                  <a:pt x="1739570" y="-13799"/>
                  <a:pt x="1909912" y="-16315"/>
                  <a:pt x="2169754" y="0"/>
                </a:cubicBezTo>
                <a:cubicBezTo>
                  <a:pt x="2429596" y="16315"/>
                  <a:pt x="2552618" y="-2488"/>
                  <a:pt x="2819395" y="0"/>
                </a:cubicBezTo>
                <a:cubicBezTo>
                  <a:pt x="3086172" y="2488"/>
                  <a:pt x="3201569" y="-14349"/>
                  <a:pt x="3395491" y="0"/>
                </a:cubicBezTo>
                <a:cubicBezTo>
                  <a:pt x="3589413" y="14349"/>
                  <a:pt x="3827362" y="-22691"/>
                  <a:pt x="3971588" y="0"/>
                </a:cubicBezTo>
                <a:cubicBezTo>
                  <a:pt x="4111682" y="4377"/>
                  <a:pt x="4259719" y="138718"/>
                  <a:pt x="4265964" y="294376"/>
                </a:cubicBezTo>
                <a:cubicBezTo>
                  <a:pt x="4272009" y="519977"/>
                  <a:pt x="4258067" y="674069"/>
                  <a:pt x="4265964" y="894886"/>
                </a:cubicBezTo>
                <a:cubicBezTo>
                  <a:pt x="4273862" y="1115703"/>
                  <a:pt x="4293574" y="1272257"/>
                  <a:pt x="4265964" y="1471847"/>
                </a:cubicBezTo>
                <a:cubicBezTo>
                  <a:pt x="4274064" y="1629281"/>
                  <a:pt x="4156776" y="1764094"/>
                  <a:pt x="3971588" y="1766223"/>
                </a:cubicBezTo>
                <a:cubicBezTo>
                  <a:pt x="3737039" y="1780962"/>
                  <a:pt x="3516990" y="1766037"/>
                  <a:pt x="3358719" y="1766223"/>
                </a:cubicBezTo>
                <a:cubicBezTo>
                  <a:pt x="3200448" y="1766409"/>
                  <a:pt x="2988539" y="1755330"/>
                  <a:pt x="2856167" y="1766223"/>
                </a:cubicBezTo>
                <a:cubicBezTo>
                  <a:pt x="2723795" y="1777116"/>
                  <a:pt x="2461444" y="1784025"/>
                  <a:pt x="2206526" y="1766223"/>
                </a:cubicBezTo>
                <a:cubicBezTo>
                  <a:pt x="1951608" y="1748421"/>
                  <a:pt x="1816127" y="1735235"/>
                  <a:pt x="1520113" y="1766223"/>
                </a:cubicBezTo>
                <a:cubicBezTo>
                  <a:pt x="1224099" y="1797211"/>
                  <a:pt x="1071828" y="1764932"/>
                  <a:pt x="907245" y="1766223"/>
                </a:cubicBezTo>
                <a:cubicBezTo>
                  <a:pt x="742662" y="1767514"/>
                  <a:pt x="422103" y="1787425"/>
                  <a:pt x="294376" y="1766223"/>
                </a:cubicBezTo>
                <a:cubicBezTo>
                  <a:pt x="109840" y="1795350"/>
                  <a:pt x="12264" y="1608774"/>
                  <a:pt x="0" y="1471847"/>
                </a:cubicBezTo>
                <a:cubicBezTo>
                  <a:pt x="23245" y="1286820"/>
                  <a:pt x="-16095" y="1046670"/>
                  <a:pt x="0" y="894886"/>
                </a:cubicBezTo>
                <a:cubicBezTo>
                  <a:pt x="16095" y="743102"/>
                  <a:pt x="3197" y="538697"/>
                  <a:pt x="0" y="294376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C240F-BB74-8EBF-BFD7-5ABCD24544B6}"/>
              </a:ext>
            </a:extLst>
          </p:cNvPr>
          <p:cNvSpPr txBox="1"/>
          <p:nvPr/>
        </p:nvSpPr>
        <p:spPr>
          <a:xfrm>
            <a:off x="7352918" y="1904618"/>
            <a:ext cx="4111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 데이터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81D633-E1BC-6F11-7807-4B25CE7C58C5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4CBE6-B2E3-0D9B-4986-41ABC72C47DD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68D1B-FCE9-F52B-C4FC-26E2FA9280E5}"/>
              </a:ext>
            </a:extLst>
          </p:cNvPr>
          <p:cNvSpPr txBox="1"/>
          <p:nvPr/>
        </p:nvSpPr>
        <p:spPr>
          <a:xfrm>
            <a:off x="8073646" y="2426629"/>
            <a:ext cx="4111441" cy="744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주가의 특성으로 발생한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주말 데이터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drop</a:t>
            </a:r>
          </a:p>
        </p:txBody>
      </p:sp>
      <p:sp>
        <p:nvSpPr>
          <p:cNvPr id="22" name="Google Shape;132;p6">
            <a:extLst>
              <a:ext uri="{FF2B5EF4-FFF2-40B4-BE49-F238E27FC236}">
                <a16:creationId xmlns:a16="http://schemas.microsoft.com/office/drawing/2014/main" id="{C2D8053C-CFE9-20EC-D947-031B8BFDC317}"/>
              </a:ext>
            </a:extLst>
          </p:cNvPr>
          <p:cNvSpPr/>
          <p:nvPr/>
        </p:nvSpPr>
        <p:spPr>
          <a:xfrm>
            <a:off x="7121118" y="1452530"/>
            <a:ext cx="1132751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852E49-CF71-EFB1-0AB6-E5183FE0530B}"/>
              </a:ext>
            </a:extLst>
          </p:cNvPr>
          <p:cNvSpPr txBox="1"/>
          <p:nvPr/>
        </p:nvSpPr>
        <p:spPr>
          <a:xfrm>
            <a:off x="7226164" y="1445452"/>
            <a:ext cx="92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모서리가 둥근 직사각형 24">
            <a:extLst>
              <a:ext uri="{FF2B5EF4-FFF2-40B4-BE49-F238E27FC236}">
                <a16:creationId xmlns:a16="http://schemas.microsoft.com/office/drawing/2014/main" id="{F4CE4103-D183-483D-796A-B808AABDAA96}"/>
              </a:ext>
            </a:extLst>
          </p:cNvPr>
          <p:cNvSpPr/>
          <p:nvPr/>
        </p:nvSpPr>
        <p:spPr>
          <a:xfrm>
            <a:off x="7012705" y="3956852"/>
            <a:ext cx="4265964" cy="1991379"/>
          </a:xfrm>
          <a:custGeom>
            <a:avLst/>
            <a:gdLst>
              <a:gd name="connsiteX0" fmla="*/ 0 w 4265964"/>
              <a:gd name="connsiteY0" fmla="*/ 331903 h 1991379"/>
              <a:gd name="connsiteX1" fmla="*/ 331903 w 4265964"/>
              <a:gd name="connsiteY1" fmla="*/ 0 h 1991379"/>
              <a:gd name="connsiteX2" fmla="*/ 896241 w 4265964"/>
              <a:gd name="connsiteY2" fmla="*/ 0 h 1991379"/>
              <a:gd name="connsiteX3" fmla="*/ 1532622 w 4265964"/>
              <a:gd name="connsiteY3" fmla="*/ 0 h 1991379"/>
              <a:gd name="connsiteX4" fmla="*/ 2169004 w 4265964"/>
              <a:gd name="connsiteY4" fmla="*/ 0 h 1991379"/>
              <a:gd name="connsiteX5" fmla="*/ 2805385 w 4265964"/>
              <a:gd name="connsiteY5" fmla="*/ 0 h 1991379"/>
              <a:gd name="connsiteX6" fmla="*/ 3369723 w 4265964"/>
              <a:gd name="connsiteY6" fmla="*/ 0 h 1991379"/>
              <a:gd name="connsiteX7" fmla="*/ 3934061 w 4265964"/>
              <a:gd name="connsiteY7" fmla="*/ 0 h 1991379"/>
              <a:gd name="connsiteX8" fmla="*/ 4265964 w 4265964"/>
              <a:gd name="connsiteY8" fmla="*/ 331903 h 1991379"/>
              <a:gd name="connsiteX9" fmla="*/ 4265964 w 4265964"/>
              <a:gd name="connsiteY9" fmla="*/ 1008965 h 1991379"/>
              <a:gd name="connsiteX10" fmla="*/ 4265964 w 4265964"/>
              <a:gd name="connsiteY10" fmla="*/ 1659476 h 1991379"/>
              <a:gd name="connsiteX11" fmla="*/ 3934061 w 4265964"/>
              <a:gd name="connsiteY11" fmla="*/ 1991379 h 1991379"/>
              <a:gd name="connsiteX12" fmla="*/ 3333701 w 4265964"/>
              <a:gd name="connsiteY12" fmla="*/ 1991379 h 1991379"/>
              <a:gd name="connsiteX13" fmla="*/ 2841406 w 4265964"/>
              <a:gd name="connsiteY13" fmla="*/ 1991379 h 1991379"/>
              <a:gd name="connsiteX14" fmla="*/ 2205025 w 4265964"/>
              <a:gd name="connsiteY14" fmla="*/ 1991379 h 1991379"/>
              <a:gd name="connsiteX15" fmla="*/ 1532622 w 4265964"/>
              <a:gd name="connsiteY15" fmla="*/ 1991379 h 1991379"/>
              <a:gd name="connsiteX16" fmla="*/ 932263 w 4265964"/>
              <a:gd name="connsiteY16" fmla="*/ 1991379 h 1991379"/>
              <a:gd name="connsiteX17" fmla="*/ 331903 w 4265964"/>
              <a:gd name="connsiteY17" fmla="*/ 1991379 h 1991379"/>
              <a:gd name="connsiteX18" fmla="*/ 0 w 4265964"/>
              <a:gd name="connsiteY18" fmla="*/ 1659476 h 1991379"/>
              <a:gd name="connsiteX19" fmla="*/ 0 w 4265964"/>
              <a:gd name="connsiteY19" fmla="*/ 1008965 h 1991379"/>
              <a:gd name="connsiteX20" fmla="*/ 0 w 4265964"/>
              <a:gd name="connsiteY20" fmla="*/ 331903 h 19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65964" h="1991379" extrusionOk="0">
                <a:moveTo>
                  <a:pt x="0" y="331903"/>
                </a:moveTo>
                <a:cubicBezTo>
                  <a:pt x="14265" y="109074"/>
                  <a:pt x="131563" y="-35564"/>
                  <a:pt x="331903" y="0"/>
                </a:cubicBezTo>
                <a:cubicBezTo>
                  <a:pt x="541462" y="21311"/>
                  <a:pt x="623401" y="24279"/>
                  <a:pt x="896241" y="0"/>
                </a:cubicBezTo>
                <a:cubicBezTo>
                  <a:pt x="1169081" y="-24279"/>
                  <a:pt x="1396515" y="17007"/>
                  <a:pt x="1532622" y="0"/>
                </a:cubicBezTo>
                <a:cubicBezTo>
                  <a:pt x="1668729" y="-17007"/>
                  <a:pt x="1917219" y="27204"/>
                  <a:pt x="2169004" y="0"/>
                </a:cubicBezTo>
                <a:cubicBezTo>
                  <a:pt x="2420789" y="-27204"/>
                  <a:pt x="2498299" y="-2387"/>
                  <a:pt x="2805385" y="0"/>
                </a:cubicBezTo>
                <a:cubicBezTo>
                  <a:pt x="3112471" y="2387"/>
                  <a:pt x="3235761" y="2606"/>
                  <a:pt x="3369723" y="0"/>
                </a:cubicBezTo>
                <a:cubicBezTo>
                  <a:pt x="3503685" y="-2606"/>
                  <a:pt x="3743360" y="20615"/>
                  <a:pt x="3934061" y="0"/>
                </a:cubicBezTo>
                <a:cubicBezTo>
                  <a:pt x="4076831" y="7890"/>
                  <a:pt x="4261890" y="153112"/>
                  <a:pt x="4265964" y="331903"/>
                </a:cubicBezTo>
                <a:cubicBezTo>
                  <a:pt x="4278090" y="506799"/>
                  <a:pt x="4252178" y="769013"/>
                  <a:pt x="4265964" y="1008965"/>
                </a:cubicBezTo>
                <a:cubicBezTo>
                  <a:pt x="4279750" y="1248917"/>
                  <a:pt x="4263966" y="1425056"/>
                  <a:pt x="4265964" y="1659476"/>
                </a:cubicBezTo>
                <a:cubicBezTo>
                  <a:pt x="4276258" y="1836243"/>
                  <a:pt x="4151416" y="1988173"/>
                  <a:pt x="3934061" y="1991379"/>
                </a:cubicBezTo>
                <a:cubicBezTo>
                  <a:pt x="3692716" y="2019006"/>
                  <a:pt x="3482034" y="1984196"/>
                  <a:pt x="3333701" y="1991379"/>
                </a:cubicBezTo>
                <a:cubicBezTo>
                  <a:pt x="3185368" y="1998562"/>
                  <a:pt x="3002851" y="1982250"/>
                  <a:pt x="2841406" y="1991379"/>
                </a:cubicBezTo>
                <a:cubicBezTo>
                  <a:pt x="2679961" y="2000508"/>
                  <a:pt x="2471653" y="2021862"/>
                  <a:pt x="2205025" y="1991379"/>
                </a:cubicBezTo>
                <a:cubicBezTo>
                  <a:pt x="1938397" y="1960896"/>
                  <a:pt x="1748390" y="1960998"/>
                  <a:pt x="1532622" y="1991379"/>
                </a:cubicBezTo>
                <a:cubicBezTo>
                  <a:pt x="1316854" y="2021760"/>
                  <a:pt x="1136734" y="1971366"/>
                  <a:pt x="932263" y="1991379"/>
                </a:cubicBezTo>
                <a:cubicBezTo>
                  <a:pt x="727792" y="2011392"/>
                  <a:pt x="533449" y="1993382"/>
                  <a:pt x="331903" y="1991379"/>
                </a:cubicBezTo>
                <a:cubicBezTo>
                  <a:pt x="121402" y="2027455"/>
                  <a:pt x="18993" y="1803055"/>
                  <a:pt x="0" y="1659476"/>
                </a:cubicBezTo>
                <a:cubicBezTo>
                  <a:pt x="26102" y="1357603"/>
                  <a:pt x="3837" y="1297827"/>
                  <a:pt x="0" y="1008965"/>
                </a:cubicBezTo>
                <a:cubicBezTo>
                  <a:pt x="-3837" y="720103"/>
                  <a:pt x="-6815" y="521424"/>
                  <a:pt x="0" y="331903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796EAB49-57D0-0356-EB28-F75F2157A350}"/>
              </a:ext>
            </a:extLst>
          </p:cNvPr>
          <p:cNvSpPr/>
          <p:nvPr/>
        </p:nvSpPr>
        <p:spPr>
          <a:xfrm>
            <a:off x="7121116" y="3778740"/>
            <a:ext cx="1278813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38227-14E1-31AF-551C-3641C7038750}"/>
              </a:ext>
            </a:extLst>
          </p:cNvPr>
          <p:cNvSpPr txBox="1"/>
          <p:nvPr/>
        </p:nvSpPr>
        <p:spPr>
          <a:xfrm>
            <a:off x="6852860" y="3778740"/>
            <a:ext cx="181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397E9-E5EF-18D3-6285-4013748118DC}"/>
              </a:ext>
            </a:extLst>
          </p:cNvPr>
          <p:cNvSpPr txBox="1"/>
          <p:nvPr/>
        </p:nvSpPr>
        <p:spPr>
          <a:xfrm>
            <a:off x="7300138" y="4356962"/>
            <a:ext cx="169736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보도량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토론방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기사감성점수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1744BC-DAEA-0932-D686-2E863F9FC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8999717" y="4366439"/>
            <a:ext cx="518770" cy="5187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349CC6-F802-8454-7BD3-FDB476C977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8999716" y="4783078"/>
            <a:ext cx="518770" cy="5187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7B205D7-466E-1C69-B8C0-54D7BBD8D9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8999716" y="5210779"/>
            <a:ext cx="518770" cy="5187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118834-0441-F5B8-D707-3A3EA3D26F5D}"/>
              </a:ext>
            </a:extLst>
          </p:cNvPr>
          <p:cNvSpPr txBox="1"/>
          <p:nvPr/>
        </p:nvSpPr>
        <p:spPr>
          <a:xfrm>
            <a:off x="9652219" y="4367108"/>
            <a:ext cx="156291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평균으로 보간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FCDB1A-EB1A-55AC-024A-F57162B3B93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9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F5114DC-8910-659B-4B47-FCF93B4D0A55}"/>
              </a:ext>
            </a:extLst>
          </p:cNvPr>
          <p:cNvGrpSpPr/>
          <p:nvPr/>
        </p:nvGrpSpPr>
        <p:grpSpPr>
          <a:xfrm>
            <a:off x="310738" y="1692246"/>
            <a:ext cx="11570522" cy="2974114"/>
            <a:chOff x="291250" y="1287889"/>
            <a:chExt cx="11570522" cy="2974114"/>
          </a:xfrm>
        </p:grpSpPr>
        <p:pic>
          <p:nvPicPr>
            <p:cNvPr id="32" name="그림 31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7D4A40-62A1-BBA4-BF72-24AD46CE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818" y="3266666"/>
              <a:ext cx="5760000" cy="995337"/>
            </a:xfrm>
            <a:prstGeom prst="rect">
              <a:avLst/>
            </a:prstGeom>
          </p:spPr>
        </p:pic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603273-2CF3-0999-071C-4F967130F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4" y="3236701"/>
              <a:ext cx="5679110" cy="995337"/>
            </a:xfrm>
            <a:prstGeom prst="rect">
              <a:avLst/>
            </a:prstGeom>
          </p:spPr>
        </p:pic>
        <p:pic>
          <p:nvPicPr>
            <p:cNvPr id="36" name="그림 35" descr="텍스트이(가) 표시된 사진&#10;&#10;자동 생성된 설명">
              <a:extLst>
                <a:ext uri="{FF2B5EF4-FFF2-40B4-BE49-F238E27FC236}">
                  <a16:creationId xmlns:a16="http://schemas.microsoft.com/office/drawing/2014/main" id="{7A94EB0E-C630-05F6-4001-16883757E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818" y="2308949"/>
              <a:ext cx="5760000" cy="938493"/>
            </a:xfrm>
            <a:prstGeom prst="rect">
              <a:avLst/>
            </a:prstGeom>
          </p:spPr>
        </p:pic>
        <p:pic>
          <p:nvPicPr>
            <p:cNvPr id="38" name="그림 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9AA024A-E737-7CD4-5B80-1A69E2AA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36" y="2268834"/>
              <a:ext cx="5760000" cy="1031469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BD3A38B9-8833-CA61-74DF-9E853A6F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772" y="1287889"/>
              <a:ext cx="5760000" cy="104089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FB04A8-10E3-45AF-61CB-CDA94A60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250" y="1309736"/>
              <a:ext cx="5760000" cy="105258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32B681-3DE1-5E38-F54C-03572D8DE04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0E000-01F5-3DF8-2722-62E65EE21B0D}"/>
              </a:ext>
            </a:extLst>
          </p:cNvPr>
          <p:cNvSpPr txBox="1"/>
          <p:nvPr/>
        </p:nvSpPr>
        <p:spPr>
          <a:xfrm>
            <a:off x="2357851" y="5463525"/>
            <a:ext cx="747629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시장이 좋았던 시기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투자에 대한 관심 급증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 상황이 급격히 안 좋아지며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투자로 큰 손해를 입은 이들이 늘어남</a:t>
            </a:r>
            <a:endParaRPr lang="en-US" altLang="ko-KR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4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창문, 측정기이(가) 표시된 사진  자동 생성된 설명">
            <a:extLst>
              <a:ext uri="{FF2B5EF4-FFF2-40B4-BE49-F238E27FC236}">
                <a16:creationId xmlns:a16="http://schemas.microsoft.com/office/drawing/2014/main" id="{8F27F146-8BAA-938D-3CC4-B325F32FC2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6632" y="2018325"/>
            <a:ext cx="6418729" cy="3540556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75" y="2236388"/>
            <a:ext cx="5513045" cy="310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64FB-D7AD-CEE8-8C80-58AD3675943B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8AA269-979E-74DA-3DAD-F5C63D511BA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8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창문, 측정기이(가) 표시된 사진  자동 생성된 설명">
            <a:extLst>
              <a:ext uri="{FF2B5EF4-FFF2-40B4-BE49-F238E27FC236}">
                <a16:creationId xmlns:a16="http://schemas.microsoft.com/office/drawing/2014/main" id="{8F27F146-8BAA-938D-3CC4-B325F32FC2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6632" y="2018325"/>
            <a:ext cx="6418729" cy="3540556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75" y="2236388"/>
            <a:ext cx="5513045" cy="3104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64FB-D7AD-CEE8-8C80-58AD3675943B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23" name="Picture 4" descr="돋보기 일러스트ㅣ피피티에서 유용한 돋보기 아이콘 모음 : 네이버 블로그">
            <a:extLst>
              <a:ext uri="{FF2B5EF4-FFF2-40B4-BE49-F238E27FC236}">
                <a16:creationId xmlns:a16="http://schemas.microsoft.com/office/drawing/2014/main" id="{8CB35AC8-1DD3-A901-23E5-7AD209DF9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8610" y="1613264"/>
            <a:ext cx="5247026" cy="50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808DD-4ACB-328F-7AF4-9BDBDECF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51" t="2788" r="49263" b="44448"/>
          <a:stretch>
            <a:fillRect/>
          </a:stretch>
        </p:blipFill>
        <p:spPr>
          <a:xfrm>
            <a:off x="4168692" y="1991430"/>
            <a:ext cx="2719996" cy="2732970"/>
          </a:xfrm>
          <a:custGeom>
            <a:avLst/>
            <a:gdLst>
              <a:gd name="connsiteX0" fmla="*/ 1359998 w 2719996"/>
              <a:gd name="connsiteY0" fmla="*/ 0 h 2686154"/>
              <a:gd name="connsiteX1" fmla="*/ 2719996 w 2719996"/>
              <a:gd name="connsiteY1" fmla="*/ 1343077 h 2686154"/>
              <a:gd name="connsiteX2" fmla="*/ 1359998 w 2719996"/>
              <a:gd name="connsiteY2" fmla="*/ 2686154 h 2686154"/>
              <a:gd name="connsiteX3" fmla="*/ 0 w 2719996"/>
              <a:gd name="connsiteY3" fmla="*/ 1343077 h 2686154"/>
              <a:gd name="connsiteX4" fmla="*/ 1359998 w 2719996"/>
              <a:gd name="connsiteY4" fmla="*/ 0 h 26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996" h="2686154">
                <a:moveTo>
                  <a:pt x="1359998" y="0"/>
                </a:moveTo>
                <a:cubicBezTo>
                  <a:pt x="2111104" y="0"/>
                  <a:pt x="2719996" y="601316"/>
                  <a:pt x="2719996" y="1343077"/>
                </a:cubicBezTo>
                <a:cubicBezTo>
                  <a:pt x="2719996" y="2084838"/>
                  <a:pt x="2111104" y="2686154"/>
                  <a:pt x="1359998" y="2686154"/>
                </a:cubicBezTo>
                <a:cubicBezTo>
                  <a:pt x="608892" y="2686154"/>
                  <a:pt x="0" y="2084838"/>
                  <a:pt x="0" y="1343077"/>
                </a:cubicBezTo>
                <a:cubicBezTo>
                  <a:pt x="0" y="601316"/>
                  <a:pt x="608892" y="0"/>
                  <a:pt x="135999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E3BCB-F0D0-9545-00FF-0D58A560DFE5}"/>
              </a:ext>
            </a:extLst>
          </p:cNvPr>
          <p:cNvSpPr txBox="1"/>
          <p:nvPr/>
        </p:nvSpPr>
        <p:spPr>
          <a:xfrm>
            <a:off x="3723358" y="5835017"/>
            <a:ext cx="474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순매수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기타법인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변수에서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존재함을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990D0D-FA37-93A9-DDBB-112B02F4529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93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96" y="2328931"/>
            <a:ext cx="5513045" cy="3104430"/>
          </a:xfrm>
          <a:prstGeom prst="rect">
            <a:avLst/>
          </a:prstGeom>
        </p:spPr>
      </p:pic>
      <p:pic>
        <p:nvPicPr>
          <p:cNvPr id="27" name="그림 26" descr="창문, 측정기이(가) 표시된 사진  자동 생성된 설명">
            <a:extLst>
              <a:ext uri="{FF2B5EF4-FFF2-40B4-BE49-F238E27FC236}">
                <a16:creationId xmlns:a16="http://schemas.microsoft.com/office/drawing/2014/main" id="{1AC5E511-0E83-BAF3-7F4C-8803863E42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927" y="2157600"/>
            <a:ext cx="5627570" cy="354055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4">
            <a:extLst>
              <a:ext uri="{FF2B5EF4-FFF2-40B4-BE49-F238E27FC236}">
                <a16:creationId xmlns:a16="http://schemas.microsoft.com/office/drawing/2014/main" id="{58E58274-CECC-41A4-39D1-16BCFF7CC931}"/>
              </a:ext>
            </a:extLst>
          </p:cNvPr>
          <p:cNvSpPr/>
          <p:nvPr/>
        </p:nvSpPr>
        <p:spPr>
          <a:xfrm>
            <a:off x="6957955" y="2948954"/>
            <a:ext cx="4783212" cy="1685800"/>
          </a:xfrm>
          <a:custGeom>
            <a:avLst/>
            <a:gdLst>
              <a:gd name="connsiteX0" fmla="*/ 0 w 4783212"/>
              <a:gd name="connsiteY0" fmla="*/ 280972 h 1685800"/>
              <a:gd name="connsiteX1" fmla="*/ 280972 w 4783212"/>
              <a:gd name="connsiteY1" fmla="*/ 0 h 1685800"/>
              <a:gd name="connsiteX2" fmla="*/ 841798 w 4783212"/>
              <a:gd name="connsiteY2" fmla="*/ 0 h 1685800"/>
              <a:gd name="connsiteX3" fmla="*/ 1487049 w 4783212"/>
              <a:gd name="connsiteY3" fmla="*/ 0 h 1685800"/>
              <a:gd name="connsiteX4" fmla="*/ 2132300 w 4783212"/>
              <a:gd name="connsiteY4" fmla="*/ 0 h 1685800"/>
              <a:gd name="connsiteX5" fmla="*/ 2777551 w 4783212"/>
              <a:gd name="connsiteY5" fmla="*/ 0 h 1685800"/>
              <a:gd name="connsiteX6" fmla="*/ 3338376 w 4783212"/>
              <a:gd name="connsiteY6" fmla="*/ 0 h 1685800"/>
              <a:gd name="connsiteX7" fmla="*/ 3856989 w 4783212"/>
              <a:gd name="connsiteY7" fmla="*/ 0 h 1685800"/>
              <a:gd name="connsiteX8" fmla="*/ 4502240 w 4783212"/>
              <a:gd name="connsiteY8" fmla="*/ 0 h 1685800"/>
              <a:gd name="connsiteX9" fmla="*/ 4783212 w 4783212"/>
              <a:gd name="connsiteY9" fmla="*/ 280972 h 1685800"/>
              <a:gd name="connsiteX10" fmla="*/ 4783212 w 4783212"/>
              <a:gd name="connsiteY10" fmla="*/ 809184 h 1685800"/>
              <a:gd name="connsiteX11" fmla="*/ 4783212 w 4783212"/>
              <a:gd name="connsiteY11" fmla="*/ 1404828 h 1685800"/>
              <a:gd name="connsiteX12" fmla="*/ 4502240 w 4783212"/>
              <a:gd name="connsiteY12" fmla="*/ 1685800 h 1685800"/>
              <a:gd name="connsiteX13" fmla="*/ 3814776 w 4783212"/>
              <a:gd name="connsiteY13" fmla="*/ 1685800 h 1685800"/>
              <a:gd name="connsiteX14" fmla="*/ 3169525 w 4783212"/>
              <a:gd name="connsiteY14" fmla="*/ 1685800 h 1685800"/>
              <a:gd name="connsiteX15" fmla="*/ 2482062 w 4783212"/>
              <a:gd name="connsiteY15" fmla="*/ 1685800 h 1685800"/>
              <a:gd name="connsiteX16" fmla="*/ 1879023 w 4783212"/>
              <a:gd name="connsiteY16" fmla="*/ 1685800 h 1685800"/>
              <a:gd name="connsiteX17" fmla="*/ 1402623 w 4783212"/>
              <a:gd name="connsiteY17" fmla="*/ 1685800 h 1685800"/>
              <a:gd name="connsiteX18" fmla="*/ 280972 w 4783212"/>
              <a:gd name="connsiteY18" fmla="*/ 1685800 h 1685800"/>
              <a:gd name="connsiteX19" fmla="*/ 0 w 4783212"/>
              <a:gd name="connsiteY19" fmla="*/ 1404828 h 1685800"/>
              <a:gd name="connsiteX20" fmla="*/ 0 w 4783212"/>
              <a:gd name="connsiteY20" fmla="*/ 876616 h 1685800"/>
              <a:gd name="connsiteX21" fmla="*/ 0 w 4783212"/>
              <a:gd name="connsiteY21" fmla="*/ 280972 h 1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83212" h="1685800" extrusionOk="0">
                <a:moveTo>
                  <a:pt x="0" y="280972"/>
                </a:moveTo>
                <a:cubicBezTo>
                  <a:pt x="5551" y="110417"/>
                  <a:pt x="123389" y="-5023"/>
                  <a:pt x="280972" y="0"/>
                </a:cubicBezTo>
                <a:cubicBezTo>
                  <a:pt x="435964" y="-9410"/>
                  <a:pt x="585334" y="-23982"/>
                  <a:pt x="841798" y="0"/>
                </a:cubicBezTo>
                <a:cubicBezTo>
                  <a:pt x="1098262" y="23982"/>
                  <a:pt x="1317948" y="-6241"/>
                  <a:pt x="1487049" y="0"/>
                </a:cubicBezTo>
                <a:cubicBezTo>
                  <a:pt x="1656150" y="6241"/>
                  <a:pt x="1934667" y="-22161"/>
                  <a:pt x="2132300" y="0"/>
                </a:cubicBezTo>
                <a:cubicBezTo>
                  <a:pt x="2329933" y="22161"/>
                  <a:pt x="2611357" y="-25082"/>
                  <a:pt x="2777551" y="0"/>
                </a:cubicBezTo>
                <a:cubicBezTo>
                  <a:pt x="2943745" y="25082"/>
                  <a:pt x="3161129" y="14628"/>
                  <a:pt x="3338376" y="0"/>
                </a:cubicBezTo>
                <a:cubicBezTo>
                  <a:pt x="3515624" y="-14628"/>
                  <a:pt x="3713494" y="21005"/>
                  <a:pt x="3856989" y="0"/>
                </a:cubicBezTo>
                <a:cubicBezTo>
                  <a:pt x="4000484" y="-21005"/>
                  <a:pt x="4250998" y="20003"/>
                  <a:pt x="4502240" y="0"/>
                </a:cubicBezTo>
                <a:cubicBezTo>
                  <a:pt x="4681203" y="-23440"/>
                  <a:pt x="4790752" y="115598"/>
                  <a:pt x="4783212" y="280972"/>
                </a:cubicBezTo>
                <a:cubicBezTo>
                  <a:pt x="4759841" y="429396"/>
                  <a:pt x="4783228" y="552758"/>
                  <a:pt x="4783212" y="809184"/>
                </a:cubicBezTo>
                <a:cubicBezTo>
                  <a:pt x="4783196" y="1065610"/>
                  <a:pt x="4787620" y="1196917"/>
                  <a:pt x="4783212" y="1404828"/>
                </a:cubicBezTo>
                <a:cubicBezTo>
                  <a:pt x="4787036" y="1552902"/>
                  <a:pt x="4665616" y="1678437"/>
                  <a:pt x="4502240" y="1685800"/>
                </a:cubicBezTo>
                <a:cubicBezTo>
                  <a:pt x="4269424" y="1675233"/>
                  <a:pt x="4097984" y="1684383"/>
                  <a:pt x="3814776" y="1685800"/>
                </a:cubicBezTo>
                <a:cubicBezTo>
                  <a:pt x="3531568" y="1687217"/>
                  <a:pt x="3305966" y="1701958"/>
                  <a:pt x="3169525" y="1685800"/>
                </a:cubicBezTo>
                <a:cubicBezTo>
                  <a:pt x="3033084" y="1669642"/>
                  <a:pt x="2771237" y="1669966"/>
                  <a:pt x="2482062" y="1685800"/>
                </a:cubicBezTo>
                <a:cubicBezTo>
                  <a:pt x="2192887" y="1701634"/>
                  <a:pt x="2007603" y="1695066"/>
                  <a:pt x="1879023" y="1685800"/>
                </a:cubicBezTo>
                <a:cubicBezTo>
                  <a:pt x="1750443" y="1676534"/>
                  <a:pt x="1627819" y="1671417"/>
                  <a:pt x="1402623" y="1685800"/>
                </a:cubicBezTo>
                <a:cubicBezTo>
                  <a:pt x="1177427" y="1700183"/>
                  <a:pt x="800692" y="1648780"/>
                  <a:pt x="280972" y="1685800"/>
                </a:cubicBezTo>
                <a:cubicBezTo>
                  <a:pt x="117911" y="1654336"/>
                  <a:pt x="24282" y="1568338"/>
                  <a:pt x="0" y="1404828"/>
                </a:cubicBezTo>
                <a:cubicBezTo>
                  <a:pt x="19842" y="1206393"/>
                  <a:pt x="-34" y="1098890"/>
                  <a:pt x="0" y="876616"/>
                </a:cubicBezTo>
                <a:cubicBezTo>
                  <a:pt x="34" y="654342"/>
                  <a:pt x="10709" y="494492"/>
                  <a:pt x="0" y="280972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A2864-09D6-C45C-D8BD-F1B4D9497A0A}"/>
              </a:ext>
            </a:extLst>
          </p:cNvPr>
          <p:cNvSpPr txBox="1"/>
          <p:nvPr/>
        </p:nvSpPr>
        <p:spPr>
          <a:xfrm>
            <a:off x="7112478" y="3198670"/>
            <a:ext cx="48707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 기타 법인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2114" y="4084807"/>
            <a:ext cx="300692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 다항식 형태의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곡선으로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보간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51E11079-2976-4829-D204-29E0D9330041}"/>
              </a:ext>
            </a:extLst>
          </p:cNvPr>
          <p:cNvSpPr/>
          <p:nvPr/>
        </p:nvSpPr>
        <p:spPr>
          <a:xfrm>
            <a:off x="7112478" y="2748899"/>
            <a:ext cx="1278813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FF599A-9882-4EE7-0DF5-21AA1E2A86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196129" y="3643614"/>
            <a:ext cx="518770" cy="518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41089-2B13-3D13-1064-D2CBB6C75150}"/>
              </a:ext>
            </a:extLst>
          </p:cNvPr>
          <p:cNvSpPr txBox="1"/>
          <p:nvPr/>
        </p:nvSpPr>
        <p:spPr>
          <a:xfrm>
            <a:off x="7292125" y="3632667"/>
            <a:ext cx="48707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Cubic spline interpolation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보간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49F90B-2FF8-B565-3065-C996197808B2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1753C-DF1D-78B2-4215-A9499741A214}"/>
              </a:ext>
            </a:extLst>
          </p:cNvPr>
          <p:cNvSpPr txBox="1"/>
          <p:nvPr/>
        </p:nvSpPr>
        <p:spPr>
          <a:xfrm>
            <a:off x="6844222" y="2748899"/>
            <a:ext cx="181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FDB0A6-F994-641B-98C6-DDE0B788ABA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창문, 측정기이(가) 표시된 사진  자동 생성된 설명">
            <a:extLst>
              <a:ext uri="{FF2B5EF4-FFF2-40B4-BE49-F238E27FC236}">
                <a16:creationId xmlns:a16="http://schemas.microsoft.com/office/drawing/2014/main" id="{6A3A4AEF-2E6D-7222-4770-9C2429273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6632" y="2018325"/>
            <a:ext cx="6418729" cy="354055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0D7F6B-6E1B-EF0A-4B91-B9B195577E50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B6C23-73EB-9008-503F-2F23227E164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FFD3C-8579-CD6D-60E1-2A7132C11B6B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022D6B-12BB-0074-18C5-40589B39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06" y="2113024"/>
            <a:ext cx="5599579" cy="33425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528AC31-D5E0-4858-8395-1C8291021C8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8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창문, 측정기이(가) 표시된 사진  자동 생성된 설명">
            <a:extLst>
              <a:ext uri="{FF2B5EF4-FFF2-40B4-BE49-F238E27FC236}">
                <a16:creationId xmlns:a16="http://schemas.microsoft.com/office/drawing/2014/main" id="{6A3A4AEF-2E6D-7222-4770-9C2429273A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6632" y="2018325"/>
            <a:ext cx="6418729" cy="3540556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0D7F6B-6E1B-EF0A-4B91-B9B195577E50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B6C23-73EB-9008-503F-2F23227E164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FFD3C-8579-CD6D-60E1-2A7132C11B6B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022D6B-12BB-0074-18C5-40589B39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06" y="2113024"/>
            <a:ext cx="5599579" cy="3342559"/>
          </a:xfrm>
          <a:prstGeom prst="rect">
            <a:avLst/>
          </a:prstGeom>
        </p:spPr>
      </p:pic>
      <p:pic>
        <p:nvPicPr>
          <p:cNvPr id="5" name="Picture 4" descr="돋보기 일러스트ㅣ피피티에서 유용한 돋보기 아이콘 모음 : 네이버 블로그">
            <a:extLst>
              <a:ext uri="{FF2B5EF4-FFF2-40B4-BE49-F238E27FC236}">
                <a16:creationId xmlns:a16="http://schemas.microsoft.com/office/drawing/2014/main" id="{206A0153-69C8-3B87-17A8-17374A7C6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29306" y="1115970"/>
            <a:ext cx="5247026" cy="50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E5EA5F-A56A-FCA8-FAF3-8204E3B8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62" r="42724" b="54978"/>
          <a:stretch>
            <a:fillRect/>
          </a:stretch>
        </p:blipFill>
        <p:spPr>
          <a:xfrm>
            <a:off x="4496454" y="1532965"/>
            <a:ext cx="2719996" cy="2693301"/>
          </a:xfrm>
          <a:custGeom>
            <a:avLst/>
            <a:gdLst>
              <a:gd name="connsiteX0" fmla="*/ 1359998 w 2719996"/>
              <a:gd name="connsiteY0" fmla="*/ 0 h 2686154"/>
              <a:gd name="connsiteX1" fmla="*/ 2719996 w 2719996"/>
              <a:gd name="connsiteY1" fmla="*/ 1343077 h 2686154"/>
              <a:gd name="connsiteX2" fmla="*/ 1359998 w 2719996"/>
              <a:gd name="connsiteY2" fmla="*/ 2686154 h 2686154"/>
              <a:gd name="connsiteX3" fmla="*/ 0 w 2719996"/>
              <a:gd name="connsiteY3" fmla="*/ 1343077 h 2686154"/>
              <a:gd name="connsiteX4" fmla="*/ 1359998 w 2719996"/>
              <a:gd name="connsiteY4" fmla="*/ 0 h 268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996" h="2686154">
                <a:moveTo>
                  <a:pt x="1359998" y="0"/>
                </a:moveTo>
                <a:cubicBezTo>
                  <a:pt x="2111104" y="0"/>
                  <a:pt x="2719996" y="601316"/>
                  <a:pt x="2719996" y="1343077"/>
                </a:cubicBezTo>
                <a:cubicBezTo>
                  <a:pt x="2719996" y="2084838"/>
                  <a:pt x="2111104" y="2686154"/>
                  <a:pt x="1359998" y="2686154"/>
                </a:cubicBezTo>
                <a:cubicBezTo>
                  <a:pt x="608892" y="2686154"/>
                  <a:pt x="0" y="2084838"/>
                  <a:pt x="0" y="1343077"/>
                </a:cubicBezTo>
                <a:cubicBezTo>
                  <a:pt x="0" y="601316"/>
                  <a:pt x="608892" y="0"/>
                  <a:pt x="1359998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B861DF-7C0A-BE88-D59B-22A5D835097C}"/>
              </a:ext>
            </a:extLst>
          </p:cNvPr>
          <p:cNvSpPr txBox="1"/>
          <p:nvPr/>
        </p:nvSpPr>
        <p:spPr>
          <a:xfrm>
            <a:off x="3874583" y="5814738"/>
            <a:ext cx="444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산업생산지수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결측치가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존재함을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D82539-7946-958D-CAF4-FBC325F30FF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3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35266" y="790404"/>
            <a:ext cx="214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 및 보간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4598C-24CA-2729-08C7-FCB29FB39390}"/>
              </a:ext>
            </a:extLst>
          </p:cNvPr>
          <p:cNvSpPr/>
          <p:nvPr/>
        </p:nvSpPr>
        <p:spPr>
          <a:xfrm>
            <a:off x="777674" y="1342469"/>
            <a:ext cx="289917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창문, 측정기이(가) 표시된 사진  자동 생성된 설명">
            <a:extLst>
              <a:ext uri="{FF2B5EF4-FFF2-40B4-BE49-F238E27FC236}">
                <a16:creationId xmlns:a16="http://schemas.microsoft.com/office/drawing/2014/main" id="{1AC5E511-0E83-BAF3-7F4C-8803863E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158" y="2161891"/>
            <a:ext cx="6151600" cy="3693734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B9AC46-8F45-7927-0975-B934F79F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2" y="2337478"/>
            <a:ext cx="5599579" cy="33425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683540-20CE-0248-32FB-16700258D850}"/>
              </a:ext>
            </a:extLst>
          </p:cNvPr>
          <p:cNvGrpSpPr/>
          <p:nvPr/>
        </p:nvGrpSpPr>
        <p:grpSpPr>
          <a:xfrm>
            <a:off x="6961312" y="2945199"/>
            <a:ext cx="5041777" cy="1489372"/>
            <a:chOff x="777674" y="2275541"/>
            <a:chExt cx="5041777" cy="2165913"/>
          </a:xfrm>
        </p:grpSpPr>
        <p:sp>
          <p:nvSpPr>
            <p:cNvPr id="22" name="모서리가 둥근 직사각형 24">
              <a:extLst>
                <a:ext uri="{FF2B5EF4-FFF2-40B4-BE49-F238E27FC236}">
                  <a16:creationId xmlns:a16="http://schemas.microsoft.com/office/drawing/2014/main" id="{58E58274-CECC-41A4-39D1-16BCFF7CC931}"/>
                </a:ext>
              </a:extLst>
            </p:cNvPr>
            <p:cNvSpPr/>
            <p:nvPr/>
          </p:nvSpPr>
          <p:spPr>
            <a:xfrm>
              <a:off x="777674" y="2275541"/>
              <a:ext cx="4783212" cy="2165913"/>
            </a:xfrm>
            <a:custGeom>
              <a:avLst/>
              <a:gdLst>
                <a:gd name="connsiteX0" fmla="*/ 0 w 4783212"/>
                <a:gd name="connsiteY0" fmla="*/ 360993 h 2165913"/>
                <a:gd name="connsiteX1" fmla="*/ 360993 w 4783212"/>
                <a:gd name="connsiteY1" fmla="*/ 0 h 2165913"/>
                <a:gd name="connsiteX2" fmla="*/ 997252 w 4783212"/>
                <a:gd name="connsiteY2" fmla="*/ 0 h 2165913"/>
                <a:gd name="connsiteX3" fmla="*/ 1714735 w 4783212"/>
                <a:gd name="connsiteY3" fmla="*/ 0 h 2165913"/>
                <a:gd name="connsiteX4" fmla="*/ 2432218 w 4783212"/>
                <a:gd name="connsiteY4" fmla="*/ 0 h 2165913"/>
                <a:gd name="connsiteX5" fmla="*/ 3149702 w 4783212"/>
                <a:gd name="connsiteY5" fmla="*/ 0 h 2165913"/>
                <a:gd name="connsiteX6" fmla="*/ 3785960 w 4783212"/>
                <a:gd name="connsiteY6" fmla="*/ 0 h 2165913"/>
                <a:gd name="connsiteX7" fmla="*/ 4422219 w 4783212"/>
                <a:gd name="connsiteY7" fmla="*/ 0 h 2165913"/>
                <a:gd name="connsiteX8" fmla="*/ 4783212 w 4783212"/>
                <a:gd name="connsiteY8" fmla="*/ 360993 h 2165913"/>
                <a:gd name="connsiteX9" fmla="*/ 4783212 w 4783212"/>
                <a:gd name="connsiteY9" fmla="*/ 856741 h 2165913"/>
                <a:gd name="connsiteX10" fmla="*/ 4783212 w 4783212"/>
                <a:gd name="connsiteY10" fmla="*/ 1294732 h 2165913"/>
                <a:gd name="connsiteX11" fmla="*/ 4783212 w 4783212"/>
                <a:gd name="connsiteY11" fmla="*/ 1804920 h 2165913"/>
                <a:gd name="connsiteX12" fmla="*/ 4422219 w 4783212"/>
                <a:gd name="connsiteY12" fmla="*/ 2165913 h 2165913"/>
                <a:gd name="connsiteX13" fmla="*/ 3664123 w 4783212"/>
                <a:gd name="connsiteY13" fmla="*/ 2165913 h 2165913"/>
                <a:gd name="connsiteX14" fmla="*/ 2946640 w 4783212"/>
                <a:gd name="connsiteY14" fmla="*/ 2165913 h 2165913"/>
                <a:gd name="connsiteX15" fmla="*/ 2188545 w 4783212"/>
                <a:gd name="connsiteY15" fmla="*/ 2165913 h 2165913"/>
                <a:gd name="connsiteX16" fmla="*/ 1511674 w 4783212"/>
                <a:gd name="connsiteY16" fmla="*/ 2165913 h 2165913"/>
                <a:gd name="connsiteX17" fmla="*/ 956639 w 4783212"/>
                <a:gd name="connsiteY17" fmla="*/ 2165913 h 2165913"/>
                <a:gd name="connsiteX18" fmla="*/ 360993 w 4783212"/>
                <a:gd name="connsiteY18" fmla="*/ 2165913 h 2165913"/>
                <a:gd name="connsiteX19" fmla="*/ 0 w 4783212"/>
                <a:gd name="connsiteY19" fmla="*/ 1804920 h 2165913"/>
                <a:gd name="connsiteX20" fmla="*/ 0 w 4783212"/>
                <a:gd name="connsiteY20" fmla="*/ 1366929 h 2165913"/>
                <a:gd name="connsiteX21" fmla="*/ 0 w 4783212"/>
                <a:gd name="connsiteY21" fmla="*/ 928938 h 2165913"/>
                <a:gd name="connsiteX22" fmla="*/ 0 w 4783212"/>
                <a:gd name="connsiteY22" fmla="*/ 360993 h 216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83212" h="2165913" extrusionOk="0">
                  <a:moveTo>
                    <a:pt x="0" y="360993"/>
                  </a:moveTo>
                  <a:cubicBezTo>
                    <a:pt x="5603" y="146097"/>
                    <a:pt x="151830" y="-20444"/>
                    <a:pt x="360993" y="0"/>
                  </a:cubicBezTo>
                  <a:cubicBezTo>
                    <a:pt x="495168" y="-28359"/>
                    <a:pt x="723254" y="-13804"/>
                    <a:pt x="997252" y="0"/>
                  </a:cubicBezTo>
                  <a:cubicBezTo>
                    <a:pt x="1271250" y="13804"/>
                    <a:pt x="1484269" y="26181"/>
                    <a:pt x="1714735" y="0"/>
                  </a:cubicBezTo>
                  <a:cubicBezTo>
                    <a:pt x="1945201" y="-26181"/>
                    <a:pt x="2150977" y="29998"/>
                    <a:pt x="2432218" y="0"/>
                  </a:cubicBezTo>
                  <a:cubicBezTo>
                    <a:pt x="2713459" y="-29998"/>
                    <a:pt x="2852982" y="24459"/>
                    <a:pt x="3149702" y="0"/>
                  </a:cubicBezTo>
                  <a:cubicBezTo>
                    <a:pt x="3446422" y="-24459"/>
                    <a:pt x="3559432" y="-5949"/>
                    <a:pt x="3785960" y="0"/>
                  </a:cubicBezTo>
                  <a:cubicBezTo>
                    <a:pt x="4012488" y="5949"/>
                    <a:pt x="4206625" y="-4922"/>
                    <a:pt x="4422219" y="0"/>
                  </a:cubicBezTo>
                  <a:cubicBezTo>
                    <a:pt x="4594591" y="5255"/>
                    <a:pt x="4759585" y="187804"/>
                    <a:pt x="4783212" y="360993"/>
                  </a:cubicBezTo>
                  <a:cubicBezTo>
                    <a:pt x="4794066" y="530872"/>
                    <a:pt x="4804142" y="742700"/>
                    <a:pt x="4783212" y="856741"/>
                  </a:cubicBezTo>
                  <a:cubicBezTo>
                    <a:pt x="4762282" y="970782"/>
                    <a:pt x="4804729" y="1102635"/>
                    <a:pt x="4783212" y="1294732"/>
                  </a:cubicBezTo>
                  <a:cubicBezTo>
                    <a:pt x="4761695" y="1486829"/>
                    <a:pt x="4784503" y="1697714"/>
                    <a:pt x="4783212" y="1804920"/>
                  </a:cubicBezTo>
                  <a:cubicBezTo>
                    <a:pt x="4806755" y="1960556"/>
                    <a:pt x="4636482" y="2152539"/>
                    <a:pt x="4422219" y="2165913"/>
                  </a:cubicBezTo>
                  <a:cubicBezTo>
                    <a:pt x="4080543" y="2180887"/>
                    <a:pt x="4005135" y="2153374"/>
                    <a:pt x="3664123" y="2165913"/>
                  </a:cubicBezTo>
                  <a:cubicBezTo>
                    <a:pt x="3323111" y="2178452"/>
                    <a:pt x="3152409" y="2179961"/>
                    <a:pt x="2946640" y="2165913"/>
                  </a:cubicBezTo>
                  <a:cubicBezTo>
                    <a:pt x="2740871" y="2151865"/>
                    <a:pt x="2346948" y="2162091"/>
                    <a:pt x="2188545" y="2165913"/>
                  </a:cubicBezTo>
                  <a:cubicBezTo>
                    <a:pt x="2030142" y="2169735"/>
                    <a:pt x="1814855" y="2196474"/>
                    <a:pt x="1511674" y="2165913"/>
                  </a:cubicBezTo>
                  <a:cubicBezTo>
                    <a:pt x="1208493" y="2135352"/>
                    <a:pt x="1183074" y="2156108"/>
                    <a:pt x="956639" y="2165913"/>
                  </a:cubicBezTo>
                  <a:cubicBezTo>
                    <a:pt x="730205" y="2175718"/>
                    <a:pt x="530039" y="2184794"/>
                    <a:pt x="360993" y="2165913"/>
                  </a:cubicBezTo>
                  <a:cubicBezTo>
                    <a:pt x="153721" y="2134378"/>
                    <a:pt x="21956" y="2011826"/>
                    <a:pt x="0" y="1804920"/>
                  </a:cubicBezTo>
                  <a:cubicBezTo>
                    <a:pt x="21365" y="1650245"/>
                    <a:pt x="-9633" y="1553543"/>
                    <a:pt x="0" y="1366929"/>
                  </a:cubicBezTo>
                  <a:cubicBezTo>
                    <a:pt x="9633" y="1180315"/>
                    <a:pt x="-3835" y="1103450"/>
                    <a:pt x="0" y="928938"/>
                  </a:cubicBezTo>
                  <a:cubicBezTo>
                    <a:pt x="3835" y="754426"/>
                    <a:pt x="21075" y="601013"/>
                    <a:pt x="0" y="360993"/>
                  </a:cubicBezTo>
                  <a:close/>
                </a:path>
              </a:pathLst>
            </a:custGeom>
            <a:noFill/>
            <a:ln w="28575">
              <a:solidFill>
                <a:srgbClr val="B4C7E8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484127261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8A2864-09D6-C45C-D8BD-F1B4D9497A0A}"/>
                </a:ext>
              </a:extLst>
            </p:cNvPr>
            <p:cNvSpPr txBox="1"/>
            <p:nvPr/>
          </p:nvSpPr>
          <p:spPr>
            <a:xfrm>
              <a:off x="948715" y="2716169"/>
              <a:ext cx="4870736" cy="680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산업생산지수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BA700D-B5F9-CBE7-E845-57E99E67931B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158AB-DBC0-0123-1026-21358BE9E906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Google Shape;132;p6">
            <a:extLst>
              <a:ext uri="{FF2B5EF4-FFF2-40B4-BE49-F238E27FC236}">
                <a16:creationId xmlns:a16="http://schemas.microsoft.com/office/drawing/2014/main" id="{F18B2EB1-4ED7-C4C1-89C7-BAAAFD9F2381}"/>
              </a:ext>
            </a:extLst>
          </p:cNvPr>
          <p:cNvSpPr/>
          <p:nvPr/>
        </p:nvSpPr>
        <p:spPr>
          <a:xfrm>
            <a:off x="7115835" y="2745141"/>
            <a:ext cx="1278813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7FB9A-63A9-DD35-8E17-1DC74836C73C}"/>
              </a:ext>
            </a:extLst>
          </p:cNvPr>
          <p:cNvSpPr txBox="1"/>
          <p:nvPr/>
        </p:nvSpPr>
        <p:spPr>
          <a:xfrm>
            <a:off x="628482" y="1374611"/>
            <a:ext cx="3197560" cy="36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데이터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C4993-6FEE-F911-224C-85792FEB8C55}"/>
              </a:ext>
            </a:extLst>
          </p:cNvPr>
          <p:cNvSpPr txBox="1"/>
          <p:nvPr/>
        </p:nvSpPr>
        <p:spPr>
          <a:xfrm>
            <a:off x="6842590" y="2745144"/>
            <a:ext cx="1815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55FBB45-2AE7-9A87-A792-18F63CF501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1999">
            <a:off x="7222604" y="3685220"/>
            <a:ext cx="518770" cy="5187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875C2A3-4CDD-1DDB-3543-17A812837E45}"/>
              </a:ext>
            </a:extLst>
          </p:cNvPr>
          <p:cNvSpPr txBox="1"/>
          <p:nvPr/>
        </p:nvSpPr>
        <p:spPr>
          <a:xfrm>
            <a:off x="7673789" y="3759939"/>
            <a:ext cx="487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전전월과 전년도 동월의 평균으로 보간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3BBDF-6EDC-6820-75F6-30D9C309CB3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1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59217" y="790404"/>
            <a:ext cx="209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완성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A250E1-07C9-F80D-F975-2D4747E517C6}"/>
              </a:ext>
            </a:extLst>
          </p:cNvPr>
          <p:cNvGrpSpPr/>
          <p:nvPr/>
        </p:nvGrpSpPr>
        <p:grpSpPr>
          <a:xfrm>
            <a:off x="1782249" y="1367348"/>
            <a:ext cx="8627503" cy="966300"/>
            <a:chOff x="1356813" y="1367348"/>
            <a:chExt cx="8627503" cy="966300"/>
          </a:xfrm>
        </p:grpSpPr>
        <p:sp>
          <p:nvSpPr>
            <p:cNvPr id="19" name="Google Shape;132;p6">
              <a:extLst>
                <a:ext uri="{FF2B5EF4-FFF2-40B4-BE49-F238E27FC236}">
                  <a16:creationId xmlns:a16="http://schemas.microsoft.com/office/drawing/2014/main" id="{EDC982E1-04D9-8EEF-22AE-4AD266845E7C}"/>
                </a:ext>
              </a:extLst>
            </p:cNvPr>
            <p:cNvSpPr/>
            <p:nvPr/>
          </p:nvSpPr>
          <p:spPr>
            <a:xfrm>
              <a:off x="1356813" y="1547904"/>
              <a:ext cx="8607550" cy="785744"/>
            </a:xfrm>
            <a:prstGeom prst="rect">
              <a:avLst/>
            </a:prstGeom>
            <a:solidFill>
              <a:srgbClr val="DCE6F2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2495C3-0143-0AE9-18BB-8FB9375DA50B}"/>
                </a:ext>
              </a:extLst>
            </p:cNvPr>
            <p:cNvGrpSpPr/>
            <p:nvPr/>
          </p:nvGrpSpPr>
          <p:grpSpPr>
            <a:xfrm>
              <a:off x="1371537" y="1367348"/>
              <a:ext cx="8612779" cy="521554"/>
              <a:chOff x="1391972" y="1247743"/>
              <a:chExt cx="8612779" cy="131727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1D6BD1-3124-0929-DF90-43BB0E109FE0}"/>
                  </a:ext>
                </a:extLst>
              </p:cNvPr>
              <p:cNvSpPr txBox="1"/>
              <p:nvPr/>
            </p:nvSpPr>
            <p:spPr>
              <a:xfrm>
                <a:off x="1447892" y="2067430"/>
                <a:ext cx="8556859" cy="497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신한지주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SK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하이닉스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현대차 개별 데이터 중 총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14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개의 불필요한 변수 제거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0297B-0C53-F8CD-8381-B7A061734AA7}"/>
                  </a:ext>
                </a:extLst>
              </p:cNvPr>
              <p:cNvSpPr txBox="1"/>
              <p:nvPr/>
            </p:nvSpPr>
            <p:spPr>
              <a:xfrm>
                <a:off x="1391972" y="1247743"/>
                <a:ext cx="2497942" cy="932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개별 지표 변수 제거</a:t>
                </a: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6E7A8B1-458A-9388-4A55-07CDCDB3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581">
            <a:off x="2575394" y="2262522"/>
            <a:ext cx="567751" cy="5677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CF01CB-0794-A040-4D11-29C8FD9C58EF}"/>
              </a:ext>
            </a:extLst>
          </p:cNvPr>
          <p:cNvSpPr txBox="1"/>
          <p:nvPr/>
        </p:nvSpPr>
        <p:spPr>
          <a:xfrm>
            <a:off x="2571664" y="2433234"/>
            <a:ext cx="7412652" cy="116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수량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거래량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수량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잔고수량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금액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거래대금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공매도 금액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잔고금액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상장주식수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비트코인시가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비트코인고가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비트코인저가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코스피시가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코스피고가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코스피저가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23E9B-7AD8-BF52-D9D6-AF143320B19C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FB71F-8421-C50C-F1DE-08CF7DC4277E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6C73A5-EF2C-BD6B-C814-F1B2EB9D991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36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59217" y="790404"/>
            <a:ext cx="209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완성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45078F-FBE7-E462-27CD-2F76B7B02B38}"/>
              </a:ext>
            </a:extLst>
          </p:cNvPr>
          <p:cNvGrpSpPr/>
          <p:nvPr/>
        </p:nvGrpSpPr>
        <p:grpSpPr>
          <a:xfrm>
            <a:off x="1782249" y="1349418"/>
            <a:ext cx="8627503" cy="2121884"/>
            <a:chOff x="1356813" y="1349418"/>
            <a:chExt cx="8627503" cy="2121884"/>
          </a:xfrm>
        </p:grpSpPr>
        <p:sp>
          <p:nvSpPr>
            <p:cNvPr id="20" name="Google Shape;132;p6">
              <a:extLst>
                <a:ext uri="{FF2B5EF4-FFF2-40B4-BE49-F238E27FC236}">
                  <a16:creationId xmlns:a16="http://schemas.microsoft.com/office/drawing/2014/main" id="{497F517A-DBC7-B21A-4320-4ED58DB6360F}"/>
                </a:ext>
              </a:extLst>
            </p:cNvPr>
            <p:cNvSpPr/>
            <p:nvPr/>
          </p:nvSpPr>
          <p:spPr>
            <a:xfrm>
              <a:off x="1356813" y="2685558"/>
              <a:ext cx="8607550" cy="785744"/>
            </a:xfrm>
            <a:prstGeom prst="rect">
              <a:avLst/>
            </a:prstGeom>
            <a:solidFill>
              <a:srgbClr val="B9CD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C4BDDE-AD14-F103-F714-491D38630A8E}"/>
                </a:ext>
              </a:extLst>
            </p:cNvPr>
            <p:cNvGrpSpPr/>
            <p:nvPr/>
          </p:nvGrpSpPr>
          <p:grpSpPr>
            <a:xfrm>
              <a:off x="1356813" y="1349418"/>
              <a:ext cx="8627503" cy="1913678"/>
              <a:chOff x="1356813" y="1349418"/>
              <a:chExt cx="8627503" cy="191367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5670CC5-E2B1-D391-53DD-E5EB392BF94B}"/>
                  </a:ext>
                </a:extLst>
              </p:cNvPr>
              <p:cNvGrpSpPr/>
              <p:nvPr/>
            </p:nvGrpSpPr>
            <p:grpSpPr>
              <a:xfrm>
                <a:off x="1356813" y="1349418"/>
                <a:ext cx="8627503" cy="1516089"/>
                <a:chOff x="1356813" y="1349418"/>
                <a:chExt cx="8627503" cy="1516089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6624D211-9EFD-96B5-6812-F61D0D55ED2E}"/>
                    </a:ext>
                  </a:extLst>
                </p:cNvPr>
                <p:cNvGrpSpPr/>
                <p:nvPr/>
              </p:nvGrpSpPr>
              <p:grpSpPr>
                <a:xfrm>
                  <a:off x="1356813" y="1349418"/>
                  <a:ext cx="8627503" cy="984230"/>
                  <a:chOff x="1356813" y="1349418"/>
                  <a:chExt cx="8627503" cy="984230"/>
                </a:xfrm>
              </p:grpSpPr>
              <p:sp>
                <p:nvSpPr>
                  <p:cNvPr id="19" name="Google Shape;132;p6">
                    <a:extLst>
                      <a:ext uri="{FF2B5EF4-FFF2-40B4-BE49-F238E27FC236}">
                        <a16:creationId xmlns:a16="http://schemas.microsoft.com/office/drawing/2014/main" id="{EDC982E1-04D9-8EEF-22AE-4AD266845E7C}"/>
                      </a:ext>
                    </a:extLst>
                  </p:cNvPr>
                  <p:cNvSpPr/>
                  <p:nvPr/>
                </p:nvSpPr>
                <p:spPr>
                  <a:xfrm>
                    <a:off x="1356813" y="1547904"/>
                    <a:ext cx="8607550" cy="785744"/>
                  </a:xfrm>
                  <a:prstGeom prst="rect">
                    <a:avLst/>
                  </a:prstGeom>
                  <a:solidFill>
                    <a:srgbClr val="DCE6F2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092495C3-0143-0AE9-18BB-8FB9375DA50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537" y="1349418"/>
                    <a:ext cx="8612779" cy="810358"/>
                    <a:chOff x="1391972" y="1202457"/>
                    <a:chExt cx="8612779" cy="2046695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8E1D6BD1-3124-0929-DF90-43BB0E109F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7892" y="2067430"/>
                      <a:ext cx="8556859" cy="1181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SK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현대차 개별 데이터 중 총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불필요한 변수 제거</a:t>
                      </a: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990297B-0C53-F8CD-8381-B7A061734A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1972" y="1202457"/>
                      <a:ext cx="2497942" cy="932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 지표 변수 제거</a:t>
                      </a: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196650-1B88-F9FD-6943-884B2CB66A1C}"/>
                    </a:ext>
                  </a:extLst>
                </p:cNvPr>
                <p:cNvSpPr txBox="1"/>
                <p:nvPr/>
              </p:nvSpPr>
              <p:spPr>
                <a:xfrm>
                  <a:off x="1371537" y="2496175"/>
                  <a:ext cx="3311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자료형 수치형으로 통일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7BDF96-6982-F865-CE8E-C6891AACDF69}"/>
                  </a:ext>
                </a:extLst>
              </p:cNvPr>
              <p:cNvSpPr txBox="1"/>
              <p:nvPr/>
            </p:nvSpPr>
            <p:spPr>
              <a:xfrm>
                <a:off x="2600438" y="2893764"/>
                <a:ext cx="6120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일별 데이터 중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8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개의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object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자료형 수치형으로 변환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6FDB5D-4162-12AA-F694-DBEDA7ECF5F2}"/>
              </a:ext>
            </a:extLst>
          </p:cNvPr>
          <p:cNvSpPr txBox="1"/>
          <p:nvPr/>
        </p:nvSpPr>
        <p:spPr>
          <a:xfrm>
            <a:off x="2851934" y="3568022"/>
            <a:ext cx="646817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종가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고가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저가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거래량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비트코인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변동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미국달러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일본엔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(100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4A2563-1BDA-FFA3-F091-6F941BA38A3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B8B5F-BB10-453A-937B-3C3DB6D71F94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F9DD07-A63F-A8B2-F83C-A6558815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581">
            <a:off x="2575394" y="3401038"/>
            <a:ext cx="567751" cy="5677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D678C0-79EE-B005-52A6-1F3EB68AE74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5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59217" y="790404"/>
            <a:ext cx="209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완성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45078F-FBE7-E462-27CD-2F76B7B02B38}"/>
              </a:ext>
            </a:extLst>
          </p:cNvPr>
          <p:cNvGrpSpPr/>
          <p:nvPr/>
        </p:nvGrpSpPr>
        <p:grpSpPr>
          <a:xfrm>
            <a:off x="1782249" y="1349418"/>
            <a:ext cx="8627503" cy="2121884"/>
            <a:chOff x="1356813" y="1349418"/>
            <a:chExt cx="8627503" cy="2121884"/>
          </a:xfrm>
        </p:grpSpPr>
        <p:sp>
          <p:nvSpPr>
            <p:cNvPr id="20" name="Google Shape;132;p6">
              <a:extLst>
                <a:ext uri="{FF2B5EF4-FFF2-40B4-BE49-F238E27FC236}">
                  <a16:creationId xmlns:a16="http://schemas.microsoft.com/office/drawing/2014/main" id="{497F517A-DBC7-B21A-4320-4ED58DB6360F}"/>
                </a:ext>
              </a:extLst>
            </p:cNvPr>
            <p:cNvSpPr/>
            <p:nvPr/>
          </p:nvSpPr>
          <p:spPr>
            <a:xfrm>
              <a:off x="1356813" y="2685558"/>
              <a:ext cx="8607550" cy="785744"/>
            </a:xfrm>
            <a:prstGeom prst="rect">
              <a:avLst/>
            </a:prstGeom>
            <a:solidFill>
              <a:srgbClr val="B9CD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C4BDDE-AD14-F103-F714-491D38630A8E}"/>
                </a:ext>
              </a:extLst>
            </p:cNvPr>
            <p:cNvGrpSpPr/>
            <p:nvPr/>
          </p:nvGrpSpPr>
          <p:grpSpPr>
            <a:xfrm>
              <a:off x="1356813" y="1349418"/>
              <a:ext cx="8627503" cy="1913678"/>
              <a:chOff x="1356813" y="1349418"/>
              <a:chExt cx="8627503" cy="191367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5670CC5-E2B1-D391-53DD-E5EB392BF94B}"/>
                  </a:ext>
                </a:extLst>
              </p:cNvPr>
              <p:cNvGrpSpPr/>
              <p:nvPr/>
            </p:nvGrpSpPr>
            <p:grpSpPr>
              <a:xfrm>
                <a:off x="1356813" y="1349418"/>
                <a:ext cx="8627503" cy="1516089"/>
                <a:chOff x="1356813" y="1349418"/>
                <a:chExt cx="8627503" cy="1516089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6624D211-9EFD-96B5-6812-F61D0D55ED2E}"/>
                    </a:ext>
                  </a:extLst>
                </p:cNvPr>
                <p:cNvGrpSpPr/>
                <p:nvPr/>
              </p:nvGrpSpPr>
              <p:grpSpPr>
                <a:xfrm>
                  <a:off x="1356813" y="1349418"/>
                  <a:ext cx="8627503" cy="984230"/>
                  <a:chOff x="1356813" y="1349418"/>
                  <a:chExt cx="8627503" cy="984230"/>
                </a:xfrm>
              </p:grpSpPr>
              <p:sp>
                <p:nvSpPr>
                  <p:cNvPr id="19" name="Google Shape;132;p6">
                    <a:extLst>
                      <a:ext uri="{FF2B5EF4-FFF2-40B4-BE49-F238E27FC236}">
                        <a16:creationId xmlns:a16="http://schemas.microsoft.com/office/drawing/2014/main" id="{EDC982E1-04D9-8EEF-22AE-4AD266845E7C}"/>
                      </a:ext>
                    </a:extLst>
                  </p:cNvPr>
                  <p:cNvSpPr/>
                  <p:nvPr/>
                </p:nvSpPr>
                <p:spPr>
                  <a:xfrm>
                    <a:off x="1356813" y="1547904"/>
                    <a:ext cx="8607550" cy="785744"/>
                  </a:xfrm>
                  <a:prstGeom prst="rect">
                    <a:avLst/>
                  </a:prstGeom>
                  <a:solidFill>
                    <a:srgbClr val="DCE6F2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092495C3-0143-0AE9-18BB-8FB9375DA50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537" y="1349418"/>
                    <a:ext cx="8612779" cy="810358"/>
                    <a:chOff x="1391972" y="1202457"/>
                    <a:chExt cx="8612779" cy="2046695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8E1D6BD1-3124-0929-DF90-43BB0E109F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7892" y="2067430"/>
                      <a:ext cx="8556859" cy="1181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SK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하이닉스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현대자동차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 개별 데이터 중 총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불필요한 변수 제거</a:t>
                      </a: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990297B-0C53-F8CD-8381-B7A061734A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1972" y="1202457"/>
                      <a:ext cx="2497942" cy="932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 지표 변수 제거</a:t>
                      </a: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196650-1B88-F9FD-6943-884B2CB66A1C}"/>
                    </a:ext>
                  </a:extLst>
                </p:cNvPr>
                <p:cNvSpPr txBox="1"/>
                <p:nvPr/>
              </p:nvSpPr>
              <p:spPr>
                <a:xfrm>
                  <a:off x="1371537" y="2496175"/>
                  <a:ext cx="3311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자료형 수치형으로 통일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7BDF96-6982-F865-CE8E-C6891AACDF69}"/>
                  </a:ext>
                </a:extLst>
              </p:cNvPr>
              <p:cNvSpPr txBox="1"/>
              <p:nvPr/>
            </p:nvSpPr>
            <p:spPr>
              <a:xfrm>
                <a:off x="2600438" y="2893764"/>
                <a:ext cx="6120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일별 데이터 중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8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개의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object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자료형 수치형으로 변환</a:t>
                </a: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4A2563-1BDA-FFA3-F091-6F941BA38A3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B8B5F-BB10-453A-937B-3C3DB6D71F94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Google Shape;132;p6">
            <a:extLst>
              <a:ext uri="{FF2B5EF4-FFF2-40B4-BE49-F238E27FC236}">
                <a16:creationId xmlns:a16="http://schemas.microsoft.com/office/drawing/2014/main" id="{C55340BF-C57E-84D3-5719-74E1A72BF4BF}"/>
              </a:ext>
            </a:extLst>
          </p:cNvPr>
          <p:cNvSpPr/>
          <p:nvPr/>
        </p:nvSpPr>
        <p:spPr>
          <a:xfrm>
            <a:off x="1782249" y="3821773"/>
            <a:ext cx="8627503" cy="785743"/>
          </a:xfrm>
          <a:prstGeom prst="rect">
            <a:avLst/>
          </a:prstGeom>
          <a:solidFill>
            <a:srgbClr val="95B3D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8F119-562C-81AF-C3C0-1AE3027A601C}"/>
              </a:ext>
            </a:extLst>
          </p:cNvPr>
          <p:cNvSpPr txBox="1"/>
          <p:nvPr/>
        </p:nvSpPr>
        <p:spPr>
          <a:xfrm>
            <a:off x="1852893" y="3625219"/>
            <a:ext cx="2290813" cy="372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병합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3C694-C605-6753-23D8-7046F2D7577C}"/>
              </a:ext>
            </a:extLst>
          </p:cNvPr>
          <p:cNvSpPr txBox="1"/>
          <p:nvPr/>
        </p:nvSpPr>
        <p:spPr>
          <a:xfrm>
            <a:off x="4011778" y="4029978"/>
            <a:ext cx="414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개별지표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공통지표 데이터 병합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6BE7D9-E709-1B88-CCD4-48362C70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581">
            <a:off x="4564130" y="4323639"/>
            <a:ext cx="567751" cy="5677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81147A-1225-3554-B7D2-867048613E41}"/>
              </a:ext>
            </a:extLst>
          </p:cNvPr>
          <p:cNvSpPr txBox="1"/>
          <p:nvPr/>
        </p:nvSpPr>
        <p:spPr>
          <a:xfrm>
            <a:off x="5108064" y="4702453"/>
            <a:ext cx="3537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하이닉스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현대자동차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35A1AA-A719-3A02-9933-1B363EF69E1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27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59217" y="790404"/>
            <a:ext cx="209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완성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45078F-FBE7-E462-27CD-2F76B7B02B38}"/>
              </a:ext>
            </a:extLst>
          </p:cNvPr>
          <p:cNvGrpSpPr/>
          <p:nvPr/>
        </p:nvGrpSpPr>
        <p:grpSpPr>
          <a:xfrm>
            <a:off x="1782249" y="1349418"/>
            <a:ext cx="8627503" cy="2121884"/>
            <a:chOff x="1356813" y="1349418"/>
            <a:chExt cx="8627503" cy="2121884"/>
          </a:xfrm>
        </p:grpSpPr>
        <p:sp>
          <p:nvSpPr>
            <p:cNvPr id="20" name="Google Shape;132;p6">
              <a:extLst>
                <a:ext uri="{FF2B5EF4-FFF2-40B4-BE49-F238E27FC236}">
                  <a16:creationId xmlns:a16="http://schemas.microsoft.com/office/drawing/2014/main" id="{497F517A-DBC7-B21A-4320-4ED58DB6360F}"/>
                </a:ext>
              </a:extLst>
            </p:cNvPr>
            <p:cNvSpPr/>
            <p:nvPr/>
          </p:nvSpPr>
          <p:spPr>
            <a:xfrm>
              <a:off x="1356813" y="2685558"/>
              <a:ext cx="8607550" cy="785744"/>
            </a:xfrm>
            <a:prstGeom prst="rect">
              <a:avLst/>
            </a:prstGeom>
            <a:solidFill>
              <a:srgbClr val="B9CD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C4BDDE-AD14-F103-F714-491D38630A8E}"/>
                </a:ext>
              </a:extLst>
            </p:cNvPr>
            <p:cNvGrpSpPr/>
            <p:nvPr/>
          </p:nvGrpSpPr>
          <p:grpSpPr>
            <a:xfrm>
              <a:off x="1356813" y="1349418"/>
              <a:ext cx="8627503" cy="1913678"/>
              <a:chOff x="1356813" y="1349418"/>
              <a:chExt cx="8627503" cy="191367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5670CC5-E2B1-D391-53DD-E5EB392BF94B}"/>
                  </a:ext>
                </a:extLst>
              </p:cNvPr>
              <p:cNvGrpSpPr/>
              <p:nvPr/>
            </p:nvGrpSpPr>
            <p:grpSpPr>
              <a:xfrm>
                <a:off x="1356813" y="1349418"/>
                <a:ext cx="8627503" cy="1516089"/>
                <a:chOff x="1356813" y="1349418"/>
                <a:chExt cx="8627503" cy="1516089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6624D211-9EFD-96B5-6812-F61D0D55ED2E}"/>
                    </a:ext>
                  </a:extLst>
                </p:cNvPr>
                <p:cNvGrpSpPr/>
                <p:nvPr/>
              </p:nvGrpSpPr>
              <p:grpSpPr>
                <a:xfrm>
                  <a:off x="1356813" y="1349418"/>
                  <a:ext cx="8627503" cy="984230"/>
                  <a:chOff x="1356813" y="1349418"/>
                  <a:chExt cx="8627503" cy="984230"/>
                </a:xfrm>
              </p:grpSpPr>
              <p:sp>
                <p:nvSpPr>
                  <p:cNvPr id="19" name="Google Shape;132;p6">
                    <a:extLst>
                      <a:ext uri="{FF2B5EF4-FFF2-40B4-BE49-F238E27FC236}">
                        <a16:creationId xmlns:a16="http://schemas.microsoft.com/office/drawing/2014/main" id="{EDC982E1-04D9-8EEF-22AE-4AD266845E7C}"/>
                      </a:ext>
                    </a:extLst>
                  </p:cNvPr>
                  <p:cNvSpPr/>
                  <p:nvPr/>
                </p:nvSpPr>
                <p:spPr>
                  <a:xfrm>
                    <a:off x="1356813" y="1547904"/>
                    <a:ext cx="8607550" cy="785744"/>
                  </a:xfrm>
                  <a:prstGeom prst="rect">
                    <a:avLst/>
                  </a:prstGeom>
                  <a:solidFill>
                    <a:srgbClr val="DCE6F2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dirty="0">
                      <a:solidFill>
                        <a:schemeClr val="lt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092495C3-0143-0AE9-18BB-8FB9375DA50B}"/>
                      </a:ext>
                    </a:extLst>
                  </p:cNvPr>
                  <p:cNvGrpSpPr/>
                  <p:nvPr/>
                </p:nvGrpSpPr>
                <p:grpSpPr>
                  <a:xfrm>
                    <a:off x="1371537" y="1349418"/>
                    <a:ext cx="8612779" cy="810358"/>
                    <a:chOff x="1391972" y="1202457"/>
                    <a:chExt cx="8612779" cy="2046695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8E1D6BD1-3124-0929-DF90-43BB0E109F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47892" y="2067430"/>
                      <a:ext cx="8556859" cy="11817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SK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현대차 개별 데이터 중 총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개의 불필요한 변수 제거</a:t>
                      </a:r>
                    </a:p>
                  </p:txBody>
                </p:sp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990297B-0C53-F8CD-8381-B7A061734A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1972" y="1202457"/>
                      <a:ext cx="2497942" cy="9328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개별 지표 변수 제거</a:t>
                      </a:r>
                    </a:p>
                  </p:txBody>
                </p:sp>
              </p:grpSp>
            </p:grp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196650-1B88-F9FD-6943-884B2CB66A1C}"/>
                    </a:ext>
                  </a:extLst>
                </p:cNvPr>
                <p:cNvSpPr txBox="1"/>
                <p:nvPr/>
              </p:nvSpPr>
              <p:spPr>
                <a:xfrm>
                  <a:off x="1371537" y="2496175"/>
                  <a:ext cx="33110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자료형 수치형으로 통일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7BDF96-6982-F865-CE8E-C6891AACDF69}"/>
                  </a:ext>
                </a:extLst>
              </p:cNvPr>
              <p:cNvSpPr txBox="1"/>
              <p:nvPr/>
            </p:nvSpPr>
            <p:spPr>
              <a:xfrm>
                <a:off x="2600438" y="2893764"/>
                <a:ext cx="6120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일별 데이터 중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8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개의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object 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자료형 수치형으로 변환</a:t>
                </a: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4A2563-1BDA-FFA3-F091-6F941BA38A3D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B8B5F-BB10-453A-937B-3C3DB6D71F94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Google Shape;132;p6">
            <a:extLst>
              <a:ext uri="{FF2B5EF4-FFF2-40B4-BE49-F238E27FC236}">
                <a16:creationId xmlns:a16="http://schemas.microsoft.com/office/drawing/2014/main" id="{C55340BF-C57E-84D3-5719-74E1A72BF4BF}"/>
              </a:ext>
            </a:extLst>
          </p:cNvPr>
          <p:cNvSpPr/>
          <p:nvPr/>
        </p:nvSpPr>
        <p:spPr>
          <a:xfrm>
            <a:off x="1782249" y="3821773"/>
            <a:ext cx="8627503" cy="785743"/>
          </a:xfrm>
          <a:prstGeom prst="rect">
            <a:avLst/>
          </a:prstGeom>
          <a:solidFill>
            <a:srgbClr val="95B3D7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8F119-562C-81AF-C3C0-1AE3027A601C}"/>
              </a:ext>
            </a:extLst>
          </p:cNvPr>
          <p:cNvSpPr txBox="1"/>
          <p:nvPr/>
        </p:nvSpPr>
        <p:spPr>
          <a:xfrm>
            <a:off x="1852893" y="3625219"/>
            <a:ext cx="2290813" cy="372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병합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3C694-C605-6753-23D8-7046F2D7577C}"/>
              </a:ext>
            </a:extLst>
          </p:cNvPr>
          <p:cNvSpPr txBox="1"/>
          <p:nvPr/>
        </p:nvSpPr>
        <p:spPr>
          <a:xfrm>
            <a:off x="4011778" y="4029978"/>
            <a:ext cx="414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개별지표와 공통지표 데이터 병합</a:t>
            </a:r>
          </a:p>
        </p:txBody>
      </p:sp>
      <p:sp>
        <p:nvSpPr>
          <p:cNvPr id="5" name="Google Shape;132;p6">
            <a:extLst>
              <a:ext uri="{FF2B5EF4-FFF2-40B4-BE49-F238E27FC236}">
                <a16:creationId xmlns:a16="http://schemas.microsoft.com/office/drawing/2014/main" id="{E5562546-E970-EDAB-A607-0C3EB77D98B9}"/>
              </a:ext>
            </a:extLst>
          </p:cNvPr>
          <p:cNvSpPr/>
          <p:nvPr/>
        </p:nvSpPr>
        <p:spPr>
          <a:xfrm>
            <a:off x="1796973" y="5026268"/>
            <a:ext cx="8592826" cy="729639"/>
          </a:xfrm>
          <a:prstGeom prst="rect">
            <a:avLst/>
          </a:prstGeom>
          <a:solidFill>
            <a:srgbClr val="37609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F1A2F-F807-1C52-CB38-D708C9B437AA}"/>
              </a:ext>
            </a:extLst>
          </p:cNvPr>
          <p:cNvSpPr txBox="1"/>
          <p:nvPr/>
        </p:nvSpPr>
        <p:spPr>
          <a:xfrm>
            <a:off x="4249583" y="5206421"/>
            <a:ext cx="37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열에 대해 오름차순 정렬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74E78-E689-FCC7-3715-FFA36DF30B06}"/>
              </a:ext>
            </a:extLst>
          </p:cNvPr>
          <p:cNvSpPr txBox="1"/>
          <p:nvPr/>
        </p:nvSpPr>
        <p:spPr>
          <a:xfrm>
            <a:off x="1888477" y="4843489"/>
            <a:ext cx="255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 오름차순 정렬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109F5D-73BE-2BC9-3473-427EB3A5D94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9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BCC2EC-BEA5-2145-D405-D7A0EBB6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61" y="1673178"/>
            <a:ext cx="3068425" cy="343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A32322-597A-791D-3DC3-3527A87869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289" y="1573306"/>
            <a:ext cx="3429422" cy="3553285"/>
          </a:xfrm>
          <a:prstGeom prst="rect">
            <a:avLst/>
          </a:prstGeom>
        </p:spPr>
      </p:pic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07A8C8FF-0102-4798-2076-5249489E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72" y="2165116"/>
            <a:ext cx="2925193" cy="2925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DBF94-1D76-ACDB-E111-EC981BB9B269}"/>
              </a:ext>
            </a:extLst>
          </p:cNvPr>
          <p:cNvSpPr txBox="1"/>
          <p:nvPr/>
        </p:nvSpPr>
        <p:spPr>
          <a:xfrm>
            <a:off x="437240" y="1250787"/>
            <a:ext cx="255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주식이 요즘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핫하다던데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나도 해볼까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??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AEABC-9A70-AEE3-483A-89BAFA7D9685}"/>
              </a:ext>
            </a:extLst>
          </p:cNvPr>
          <p:cNvSpPr txBox="1"/>
          <p:nvPr/>
        </p:nvSpPr>
        <p:spPr>
          <a:xfrm>
            <a:off x="4599578" y="1250787"/>
            <a:ext cx="299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다들 공부를 안 해서 그래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시장의 흐름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읽어야지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DE040-ADB2-121E-8ECD-CBE57604EF6A}"/>
              </a:ext>
            </a:extLst>
          </p:cNvPr>
          <p:cNvSpPr txBox="1"/>
          <p:nvPr/>
        </p:nvSpPr>
        <p:spPr>
          <a:xfrm>
            <a:off x="9006246" y="1250787"/>
            <a:ext cx="299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시장의 흐름이 대체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뭔데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그거 어떻게 읽는 건데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64D29-CC36-142E-EE0B-608D307A5BDD}"/>
              </a:ext>
            </a:extLst>
          </p:cNvPr>
          <p:cNvSpPr txBox="1"/>
          <p:nvPr/>
        </p:nvSpPr>
        <p:spPr>
          <a:xfrm>
            <a:off x="2229863" y="5468380"/>
            <a:ext cx="773227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주식을 처음 접하는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초보자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들은 투자에 관한 정보를 얻기 어려움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당장 팔아야 할지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사야 할지 몰라 방황하는 경험 多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A24F0F-7584-F109-978E-E42445171E79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65629" y="790404"/>
            <a:ext cx="208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7AC72F-7961-AD5F-3955-9A812A3C3C1B}"/>
              </a:ext>
            </a:extLst>
          </p:cNvPr>
          <p:cNvSpPr/>
          <p:nvPr/>
        </p:nvSpPr>
        <p:spPr>
          <a:xfrm>
            <a:off x="665629" y="1498290"/>
            <a:ext cx="2082622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216A1-10FE-F580-4827-1E2F0FF46727}"/>
              </a:ext>
            </a:extLst>
          </p:cNvPr>
          <p:cNvSpPr txBox="1"/>
          <p:nvPr/>
        </p:nvSpPr>
        <p:spPr>
          <a:xfrm>
            <a:off x="362661" y="1530822"/>
            <a:ext cx="26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하이닉스 데이터셋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9DF5B-DDDD-049B-C641-9CCE838C3297}"/>
              </a:ext>
            </a:extLst>
          </p:cNvPr>
          <p:cNvSpPr txBox="1"/>
          <p:nvPr/>
        </p:nvSpPr>
        <p:spPr>
          <a:xfrm>
            <a:off x="2884372" y="1562546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9F58-AAD3-F8C9-0B18-812ACB14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8" y="1962656"/>
            <a:ext cx="10856963" cy="43443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2DF6BD1-A291-AF9C-6BDC-BAA18FA39DCA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3A0C8-C64E-A7A3-92C6-5A4F5268DA06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A5D602-9C12-0BB7-FF02-425AFD5E90C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3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65629" y="790404"/>
            <a:ext cx="208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7AC72F-7961-AD5F-3955-9A812A3C3C1B}"/>
              </a:ext>
            </a:extLst>
          </p:cNvPr>
          <p:cNvSpPr/>
          <p:nvPr/>
        </p:nvSpPr>
        <p:spPr>
          <a:xfrm>
            <a:off x="665629" y="1498290"/>
            <a:ext cx="2082622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216A1-10FE-F580-4827-1E2F0FF46727}"/>
              </a:ext>
            </a:extLst>
          </p:cNvPr>
          <p:cNvSpPr txBox="1"/>
          <p:nvPr/>
        </p:nvSpPr>
        <p:spPr>
          <a:xfrm>
            <a:off x="362661" y="1529068"/>
            <a:ext cx="26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현대자동차 데이터셋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9DF5B-DDDD-049B-C641-9CCE838C3297}"/>
              </a:ext>
            </a:extLst>
          </p:cNvPr>
          <p:cNvSpPr txBox="1"/>
          <p:nvPr/>
        </p:nvSpPr>
        <p:spPr>
          <a:xfrm>
            <a:off x="2884372" y="1562546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7BC7FA-7741-23B1-69A7-98E67174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92" y="1992257"/>
            <a:ext cx="10674416" cy="43347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AE733A-FD19-D8FC-85CA-7A57E87B621A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FA5B2-8D40-5885-EB0C-1B93F2AB9B4F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E92354-B3EC-36F3-2147-DEE66A68188C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4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688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65629" y="790404"/>
            <a:ext cx="2082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데이터셋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F01354-8AC7-F8B6-B1A1-1DA7AEAA09A3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9C6C1E-81CC-4E7C-B6BE-4F3029FC3384}"/>
              </a:ext>
            </a:extLst>
          </p:cNvPr>
          <p:cNvSpPr/>
          <p:nvPr/>
        </p:nvSpPr>
        <p:spPr>
          <a:xfrm>
            <a:off x="8939861" y="1647490"/>
            <a:ext cx="2088911" cy="217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7AC72F-7961-AD5F-3955-9A812A3C3C1B}"/>
              </a:ext>
            </a:extLst>
          </p:cNvPr>
          <p:cNvSpPr/>
          <p:nvPr/>
        </p:nvSpPr>
        <p:spPr>
          <a:xfrm>
            <a:off x="665629" y="1498290"/>
            <a:ext cx="2082622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216A1-10FE-F580-4827-1E2F0FF46727}"/>
              </a:ext>
            </a:extLst>
          </p:cNvPr>
          <p:cNvSpPr txBox="1"/>
          <p:nvPr/>
        </p:nvSpPr>
        <p:spPr>
          <a:xfrm>
            <a:off x="362661" y="1529257"/>
            <a:ext cx="26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 데이터셋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9DF5B-DDDD-049B-C641-9CCE838C3297}"/>
              </a:ext>
            </a:extLst>
          </p:cNvPr>
          <p:cNvSpPr txBox="1"/>
          <p:nvPr/>
        </p:nvSpPr>
        <p:spPr>
          <a:xfrm>
            <a:off x="2884372" y="1562546"/>
            <a:ext cx="282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1432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44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7FDABA-C2E6-7581-5D01-FCFA9F91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9" y="2042112"/>
            <a:ext cx="10871847" cy="430886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D109C3-7F44-EFCD-C571-3C9B1A463B2F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67163-401D-C3DF-CC3E-EB303AA63AAC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A565F4-82A5-7995-BF72-07491CF2EDF5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70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4" y="1248099"/>
            <a:ext cx="5550440" cy="51382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11" y="1248100"/>
            <a:ext cx="5503579" cy="51382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EEBA67-1934-7AAF-7368-7F964D110A4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278C-5B73-03B4-975A-9C5461E9BA2D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4" y="1248099"/>
            <a:ext cx="5550440" cy="51382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11" y="1248100"/>
            <a:ext cx="5503579" cy="51382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985C75-E184-E368-0EC0-B11D12FD4811}"/>
              </a:ext>
            </a:extLst>
          </p:cNvPr>
          <p:cNvSpPr/>
          <p:nvPr/>
        </p:nvSpPr>
        <p:spPr>
          <a:xfrm>
            <a:off x="6124911" y="1159736"/>
            <a:ext cx="5876926" cy="51875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73085" y="3617154"/>
            <a:ext cx="3980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이상치가 발견되지는 않음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671630-DE7D-0D6E-E0AF-854429F3DFF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26F36-FD7D-6C8C-D947-BB90DFCE7C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3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1" y="1377828"/>
            <a:ext cx="5439078" cy="4957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356707"/>
            <a:ext cx="5399106" cy="4970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068FA1-B175-2087-7D75-94FEE471CF7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19483-8AB6-B2B8-8235-7F222F98315E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0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1" y="1377828"/>
            <a:ext cx="5439078" cy="495736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356707"/>
            <a:ext cx="5399106" cy="4970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 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유사성 높은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82" y="1338263"/>
            <a:ext cx="1446498" cy="10239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33575" y="2362201"/>
            <a:ext cx="1347507" cy="10144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12232" y="2370606"/>
            <a:ext cx="2635249" cy="101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274197" y="4319587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91250" y="5324475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593788" y="1338263"/>
            <a:ext cx="2636449" cy="1052513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E9033B-13CE-D7B8-2DD8-BA1455E43CD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C08B2-8E41-101F-6FA6-3B48158103CE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6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87" y="4045536"/>
            <a:ext cx="2191414" cy="16790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23" y="4133612"/>
            <a:ext cx="2210668" cy="15909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83" y="1555475"/>
            <a:ext cx="2361678" cy="15459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606" y="1488355"/>
            <a:ext cx="2134364" cy="1613028"/>
          </a:xfrm>
          <a:prstGeom prst="rect">
            <a:avLst/>
          </a:prstGeom>
        </p:spPr>
      </p:pic>
      <p:sp>
        <p:nvSpPr>
          <p:cNvPr id="31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3922" y="5930077"/>
            <a:ext cx="3301559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1394514" y="5935931"/>
            <a:ext cx="3620502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4939" y="3350230"/>
            <a:ext cx="3437785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2146078" y="3298821"/>
            <a:ext cx="2059667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 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유사성 높은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52610" y="32905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5440" y="333368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소비자신뢰지수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소비자심리지수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9198" y="592765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 수량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지분율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2523" y="5927657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대비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등락률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51125" y="1372422"/>
            <a:ext cx="4849576" cy="18338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05677" y="1372422"/>
            <a:ext cx="4849576" cy="18338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125" y="4009522"/>
            <a:ext cx="4849576" cy="1833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05677" y="4011608"/>
            <a:ext cx="4849576" cy="1833892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3E9566-FB7E-304B-202F-72621799EDE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958" y="1497511"/>
            <a:ext cx="2242381" cy="158122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04" y="1504791"/>
            <a:ext cx="2243471" cy="15768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840" y="4141867"/>
            <a:ext cx="2186638" cy="15902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504" y="4113165"/>
            <a:ext cx="2262502" cy="1611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CC047-80D0-9042-39EE-5BCC74817E91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4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2" y="1456974"/>
            <a:ext cx="2856151" cy="20181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75" y="1443623"/>
            <a:ext cx="8682182" cy="1983181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742197" y="3649902"/>
            <a:ext cx="1952625" cy="453147"/>
          </a:xfrm>
          <a:prstGeom prst="rect">
            <a:avLst/>
          </a:prstGeom>
          <a:pattFill prst="sm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3139" y="3649902"/>
            <a:ext cx="1952625" cy="453147"/>
          </a:xfrm>
          <a:prstGeom prst="rect">
            <a:avLst/>
          </a:prstGeom>
          <a:pattFill prst="sm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588119" y="3649902"/>
            <a:ext cx="2250706" cy="453147"/>
          </a:xfrm>
          <a:prstGeom prst="rect">
            <a:avLst/>
          </a:prstGeom>
          <a:pattFill prst="sm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46856" y="3649902"/>
            <a:ext cx="1815052" cy="453147"/>
          </a:xfrm>
          <a:prstGeom prst="rect">
            <a:avLst/>
          </a:prstGeom>
          <a:pattFill prst="smGri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 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 및 계절성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65118" y="369765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물가상승률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53112" y="369181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경제활동참가율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6638" y="369181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실업률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155694" y="369181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고용률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46995" y="4887450"/>
            <a:ext cx="4624984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물가상승률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상승하는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가지고 있으며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경제활동참가율</a:t>
            </a: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</a:t>
            </a: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고용률</a:t>
            </a: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주기에 따라 반복하는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계절성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17876" y="5721598"/>
            <a:ext cx="243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추세와 계절성에 대한 정의는</a:t>
            </a:r>
            <a:endParaRPr lang="en-US" altLang="ko-KR" sz="1200" i="1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i="1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시계열자료분석팀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클린업 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 i="1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 참고</a:t>
            </a:r>
            <a:r>
              <a:rPr lang="en-US" altLang="ko-KR" sz="1200" i="1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200" i="1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사각형: 둥근 모서리 7">
            <a:extLst>
              <a:ext uri="{FF2B5EF4-FFF2-40B4-BE49-F238E27FC236}">
                <a16:creationId xmlns:a16="http://schemas.microsoft.com/office/drawing/2014/main" id="{0D07B305-D043-FF68-182B-7098E95C3244}"/>
              </a:ext>
            </a:extLst>
          </p:cNvPr>
          <p:cNvSpPr/>
          <p:nvPr/>
        </p:nvSpPr>
        <p:spPr>
          <a:xfrm>
            <a:off x="2905125" y="4598628"/>
            <a:ext cx="6315075" cy="1916472"/>
          </a:xfrm>
          <a:prstGeom prst="roundRect">
            <a:avLst>
              <a:gd name="adj" fmla="val 21572"/>
            </a:avLst>
          </a:prstGeom>
          <a:noFill/>
          <a:ln w="34925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93BFF0-1D94-94A6-6A43-502A8B78FBA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EF8D7-1D3C-C1C5-3CDD-10C2FE350E0F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91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2;p6">
            <a:extLst>
              <a:ext uri="{FF2B5EF4-FFF2-40B4-BE49-F238E27FC236}">
                <a16:creationId xmlns:a16="http://schemas.microsoft.com/office/drawing/2014/main" id="{52E4C265-A755-91E8-8B60-F86639C21A4F}"/>
              </a:ext>
            </a:extLst>
          </p:cNvPr>
          <p:cNvSpPr/>
          <p:nvPr/>
        </p:nvSpPr>
        <p:spPr>
          <a:xfrm>
            <a:off x="8108609" y="1386550"/>
            <a:ext cx="2512346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DD359-4B63-C97F-584C-6839C2A2B42D}"/>
              </a:ext>
            </a:extLst>
          </p:cNvPr>
          <p:cNvSpPr txBox="1"/>
          <p:nvPr/>
        </p:nvSpPr>
        <p:spPr>
          <a:xfrm>
            <a:off x="8029320" y="1400049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0.9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변수들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3641" t="10362" r="12814" b="2521"/>
          <a:stretch/>
        </p:blipFill>
        <p:spPr>
          <a:xfrm>
            <a:off x="390525" y="1522510"/>
            <a:ext cx="4962525" cy="5174664"/>
          </a:xfrm>
          <a:prstGeom prst="rect">
            <a:avLst/>
          </a:prstGeom>
        </p:spPr>
      </p:pic>
      <p:pic>
        <p:nvPicPr>
          <p:cNvPr id="12" name="그림 11" descr="창문, 측정기이(가) 표시된 사진  자동 생성된 설명">
            <a:extLst>
              <a:ext uri="{FF2B5EF4-FFF2-40B4-BE49-F238E27FC236}">
                <a16:creationId xmlns:a16="http://schemas.microsoft.com/office/drawing/2014/main" id="{BCA5B921-D6E4-C9F3-16F0-C09A0CD7C1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773" y="1373155"/>
            <a:ext cx="5292151" cy="538959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621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SK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하이닉스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상관관계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0E6DB-0197-6494-30CC-1A516F26772C}"/>
              </a:ext>
            </a:extLst>
          </p:cNvPr>
          <p:cNvSpPr txBox="1"/>
          <p:nvPr/>
        </p:nvSpPr>
        <p:spPr>
          <a:xfrm>
            <a:off x="1872158" y="1280694"/>
            <a:ext cx="1955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상관관계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6AC1A8D-070D-FE83-641C-00051D1B6F99}"/>
              </a:ext>
            </a:extLst>
          </p:cNvPr>
          <p:cNvSpPr/>
          <p:nvPr/>
        </p:nvSpPr>
        <p:spPr>
          <a:xfrm>
            <a:off x="5584201" y="3315844"/>
            <a:ext cx="1023597" cy="299338"/>
          </a:xfrm>
          <a:prstGeom prst="rightArrow">
            <a:avLst/>
          </a:prstGeom>
          <a:solidFill>
            <a:srgbClr val="B4C7E8"/>
          </a:solidFill>
          <a:ln>
            <a:solidFill>
              <a:srgbClr val="B4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75871" y="1938782"/>
          <a:ext cx="4977825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1108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1962958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1153759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correlation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종가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시가총액</a:t>
                      </a:r>
                      <a:endParaRPr lang="ko-KR" altLang="en-US" sz="14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1.0000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6801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외국인보유수량</a:t>
                      </a:r>
                      <a:endParaRPr lang="en-US" altLang="ko-KR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외국인지분율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0.9999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50502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소비자신뢰지수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소비자심리지수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0.9982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0.9792</a:t>
                      </a:r>
                      <a:endParaRPr lang="ko-KR" altLang="en-US" sz="14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등락률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0.9752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경제활동참가율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고용률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0.9418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76442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코스피종가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0.9313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원계열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순환변동치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0.9290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184886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물가상승률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0.9014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974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24749" y="5588951"/>
            <a:ext cx="32800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TS plot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유사성 높은 변수들이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상관계수가 높음을 확인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23A4A64-7844-0CFA-0E65-A56A02A61265}"/>
              </a:ext>
            </a:extLst>
          </p:cNvPr>
          <p:cNvCxnSpPr>
            <a:cxnSpLocks/>
          </p:cNvCxnSpPr>
          <p:nvPr/>
        </p:nvCxnSpPr>
        <p:spPr>
          <a:xfrm>
            <a:off x="9364782" y="5159611"/>
            <a:ext cx="0" cy="429340"/>
          </a:xfrm>
          <a:prstGeom prst="line">
            <a:avLst/>
          </a:prstGeom>
          <a:ln w="57150">
            <a:solidFill>
              <a:srgbClr val="3F8B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A89D27-1298-C399-38A1-EDC0E88171B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E9A1D-15D8-0396-8EB9-F418CC695EBA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EBCC2EC-BEA5-2145-D405-D7A0EBB6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161" y="3071673"/>
            <a:ext cx="3068425" cy="343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A32322-597A-791D-3DC3-3527A87869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289" y="2971801"/>
            <a:ext cx="3429422" cy="3553285"/>
          </a:xfrm>
          <a:prstGeom prst="rect">
            <a:avLst/>
          </a:prstGeom>
        </p:spPr>
      </p:pic>
      <p:pic>
        <p:nvPicPr>
          <p:cNvPr id="13" name="그림 12" descr="도표이(가) 표시된 사진&#10;&#10;자동 생성된 설명">
            <a:extLst>
              <a:ext uri="{FF2B5EF4-FFF2-40B4-BE49-F238E27FC236}">
                <a16:creationId xmlns:a16="http://schemas.microsoft.com/office/drawing/2014/main" id="{07A8C8FF-0102-4798-2076-5249489E6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072" y="3563611"/>
            <a:ext cx="2925193" cy="2925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DBF94-1D76-ACDB-E111-EC981BB9B269}"/>
              </a:ext>
            </a:extLst>
          </p:cNvPr>
          <p:cNvSpPr txBox="1"/>
          <p:nvPr/>
        </p:nvSpPr>
        <p:spPr>
          <a:xfrm>
            <a:off x="437240" y="2569380"/>
            <a:ext cx="2556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주식이 요즘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핫하다던데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나도 해볼까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??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AEABC-9A70-AEE3-483A-89BAFA7D9685}"/>
              </a:ext>
            </a:extLst>
          </p:cNvPr>
          <p:cNvSpPr txBox="1"/>
          <p:nvPr/>
        </p:nvSpPr>
        <p:spPr>
          <a:xfrm>
            <a:off x="4599578" y="2569380"/>
            <a:ext cx="299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다들 공부를 안 해서 그래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</a:p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시장의 흐름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읽어야지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DE040-ADB2-121E-8ECD-CBE57604EF6A}"/>
              </a:ext>
            </a:extLst>
          </p:cNvPr>
          <p:cNvSpPr txBox="1"/>
          <p:nvPr/>
        </p:nvSpPr>
        <p:spPr>
          <a:xfrm>
            <a:off x="9006246" y="2569380"/>
            <a:ext cx="299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시장의 흐름이 대체 </a:t>
            </a:r>
            <a:r>
              <a:rPr lang="ko-KR" altLang="en-US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뭔데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그거 어떻게 읽는 건데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64D29-CC36-142E-EE0B-608D307A5BDD}"/>
              </a:ext>
            </a:extLst>
          </p:cNvPr>
          <p:cNvSpPr txBox="1"/>
          <p:nvPr/>
        </p:nvSpPr>
        <p:spPr>
          <a:xfrm>
            <a:off x="2229863" y="1335650"/>
            <a:ext cx="773227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주식을 처음 접하는 초보자들은 투자에 관한 정보를 얻기 어려움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당장 팔아야 할지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사야 할지 몰라 방황하는 경험 多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551AB4-0BE2-E2C6-E8F2-4CB3544D505D}"/>
              </a:ext>
            </a:extLst>
          </p:cNvPr>
          <p:cNvSpPr/>
          <p:nvPr/>
        </p:nvSpPr>
        <p:spPr>
          <a:xfrm>
            <a:off x="197571" y="1190514"/>
            <a:ext cx="11866553" cy="549592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B5267C-BE8E-67B6-B6F1-71EC3FF0A8DE}"/>
              </a:ext>
            </a:extLst>
          </p:cNvPr>
          <p:cNvSpPr/>
          <p:nvPr/>
        </p:nvSpPr>
        <p:spPr>
          <a:xfrm>
            <a:off x="325447" y="1274170"/>
            <a:ext cx="11866553" cy="10842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A98F4-8ED8-71FA-3923-7D28221C8AE7}"/>
              </a:ext>
            </a:extLst>
          </p:cNvPr>
          <p:cNvSpPr txBox="1"/>
          <p:nvPr/>
        </p:nvSpPr>
        <p:spPr>
          <a:xfrm>
            <a:off x="2354686" y="1445445"/>
            <a:ext cx="747629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어떻게 하면 주식 관련 정보가 부족한 </a:t>
            </a:r>
            <a:r>
              <a:rPr lang="ko-KR" altLang="en-US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초보자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 도움을 줄 수 있을까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  <p:pic>
        <p:nvPicPr>
          <p:cNvPr id="18" name="Google Shape;1506;p68">
            <a:extLst>
              <a:ext uri="{FF2B5EF4-FFF2-40B4-BE49-F238E27FC236}">
                <a16:creationId xmlns:a16="http://schemas.microsoft.com/office/drawing/2014/main" id="{B6724DA7-50B3-B3F4-D328-6D75827349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0787529">
            <a:off x="2299659" y="1410355"/>
            <a:ext cx="343790" cy="7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8B0BE3-04DA-EBB1-507A-1737EF189FA7}"/>
              </a:ext>
            </a:extLst>
          </p:cNvPr>
          <p:cNvSpPr txBox="1"/>
          <p:nvPr/>
        </p:nvSpPr>
        <p:spPr>
          <a:xfrm>
            <a:off x="2179146" y="1891174"/>
            <a:ext cx="7827380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재무제표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현금 흐름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시장 상황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…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너무 어려워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ㅠㅠ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CA88BB-04C4-1148-47A3-9B062D9A6C49}"/>
              </a:ext>
            </a:extLst>
          </p:cNvPr>
          <p:cNvSpPr txBox="1"/>
          <p:nvPr/>
        </p:nvSpPr>
        <p:spPr>
          <a:xfrm>
            <a:off x="2179146" y="3718585"/>
            <a:ext cx="782737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 시에 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있는 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쉽고 간단한 정보</a:t>
            </a:r>
            <a:r>
              <a:rPr lang="en-US" altLang="ko-KR" dirty="0">
                <a:solidFill>
                  <a:srgbClr val="C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있으면 좋겠다 </a:t>
            </a:r>
            <a:r>
              <a:rPr lang="en-US" altLang="ko-KR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래픽 21" descr="전구">
            <a:extLst>
              <a:ext uri="{FF2B5EF4-FFF2-40B4-BE49-F238E27FC236}">
                <a16:creationId xmlns:a16="http://schemas.microsoft.com/office/drawing/2014/main" id="{C822544C-6985-28A0-E439-36F41AD1716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8952" y="2594979"/>
            <a:ext cx="1287766" cy="12877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E8CDAF-681F-3CE1-88E6-242AA315BA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70" y="4356315"/>
            <a:ext cx="2992843" cy="19578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6CCD33-850B-8CBA-92B3-E4AA41516EFC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Google Shape;1506;p68">
            <a:extLst>
              <a:ext uri="{FF2B5EF4-FFF2-40B4-BE49-F238E27FC236}">
                <a16:creationId xmlns:a16="http://schemas.microsoft.com/office/drawing/2014/main" id="{D697FEC2-904D-1DDB-BE8E-B8F68E6E84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0787529">
            <a:off x="9610155" y="1419470"/>
            <a:ext cx="343790" cy="70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3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438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8" y="1361964"/>
            <a:ext cx="5458769" cy="5041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371489"/>
            <a:ext cx="5412670" cy="50419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0875E0A-8369-B684-D0F2-6CD74C99833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8BB20-6423-4F13-24B1-F16392011D4C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438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8" y="1361964"/>
            <a:ext cx="5458769" cy="5041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1371489"/>
            <a:ext cx="5412670" cy="50419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985C75-E184-E368-0EC0-B11D12FD4811}"/>
              </a:ext>
            </a:extLst>
          </p:cNvPr>
          <p:cNvSpPr/>
          <p:nvPr/>
        </p:nvSpPr>
        <p:spPr>
          <a:xfrm>
            <a:off x="6210299" y="1260413"/>
            <a:ext cx="5876926" cy="51875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2BBB34-5D80-ED48-A925-5F18EBC3DAC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96D2A-5DDE-7963-7F34-85931B582C2C}"/>
              </a:ext>
            </a:extLst>
          </p:cNvPr>
          <p:cNvSpPr txBox="1"/>
          <p:nvPr/>
        </p:nvSpPr>
        <p:spPr>
          <a:xfrm>
            <a:off x="7073085" y="3617154"/>
            <a:ext cx="3980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이상치가 발견되지는 않음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43D66-BB5D-33B3-721F-BA8A67B62F2D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22" y="1291900"/>
            <a:ext cx="5449093" cy="50047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7" y="1291901"/>
            <a:ext cx="5483757" cy="5004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438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274197" y="4319587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91250" y="5324475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7748" y="1281113"/>
            <a:ext cx="2698748" cy="1052513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AB08242-DD38-0100-3D57-C6C226C184C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F01EE3-83E7-477C-CBAF-DCD22E555E52}"/>
              </a:ext>
            </a:extLst>
          </p:cNvPr>
          <p:cNvSpPr/>
          <p:nvPr/>
        </p:nvSpPr>
        <p:spPr>
          <a:xfrm>
            <a:off x="501082" y="1293438"/>
            <a:ext cx="1446498" cy="10239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BE1979-B444-82F3-546A-A7C6264AA890}"/>
              </a:ext>
            </a:extLst>
          </p:cNvPr>
          <p:cNvSpPr/>
          <p:nvPr/>
        </p:nvSpPr>
        <p:spPr>
          <a:xfrm>
            <a:off x="3338608" y="2325781"/>
            <a:ext cx="2635249" cy="101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10EE66-6C7A-4151-4797-DA3AEAF90900}"/>
              </a:ext>
            </a:extLst>
          </p:cNvPr>
          <p:cNvSpPr/>
          <p:nvPr/>
        </p:nvSpPr>
        <p:spPr>
          <a:xfrm>
            <a:off x="1933575" y="2317376"/>
            <a:ext cx="1347507" cy="10144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A17CF-8110-F375-B565-03745C0E9B04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8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958" y="1497511"/>
            <a:ext cx="2242381" cy="15812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04" y="1504791"/>
            <a:ext cx="2243471" cy="15768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840" y="4141867"/>
            <a:ext cx="2186638" cy="15902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04" y="4113165"/>
            <a:ext cx="2262502" cy="16113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167" y="4186878"/>
            <a:ext cx="2156483" cy="15687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75" y="4108835"/>
            <a:ext cx="2180667" cy="16422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7415" y="1421509"/>
            <a:ext cx="2120885" cy="1657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04" y="1504791"/>
            <a:ext cx="2356421" cy="1573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438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 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유사성 높은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05677" y="1372422"/>
            <a:ext cx="4849576" cy="18338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125" y="4009522"/>
            <a:ext cx="4849576" cy="1833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05677" y="4011608"/>
            <a:ext cx="4849576" cy="1833892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51125" y="1372422"/>
            <a:ext cx="4849576" cy="18338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3922" y="5930077"/>
            <a:ext cx="3301559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9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1394514" y="5935931"/>
            <a:ext cx="3620502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4939" y="3350230"/>
            <a:ext cx="3437785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2146078" y="3298821"/>
            <a:ext cx="2059667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52610" y="32905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25440" y="333368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소비자신뢰지수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소비자심리지수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99198" y="592765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 수량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지분율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52523" y="5927657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대비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등락률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6CDC74-BB23-D94A-48CD-DCC5AF10323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C6244-270F-70DA-7F3D-3F83138EE7BD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5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창문, 측정기이(가) 표시된 사진  자동 생성된 설명">
            <a:extLst>
              <a:ext uri="{FF2B5EF4-FFF2-40B4-BE49-F238E27FC236}">
                <a16:creationId xmlns:a16="http://schemas.microsoft.com/office/drawing/2014/main" id="{BCA5B921-D6E4-C9F3-16F0-C09A0CD7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773" y="1373155"/>
            <a:ext cx="5292151" cy="538959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438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현대자동차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상관관계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6AC1A8D-070D-FE83-641C-00051D1B6F99}"/>
              </a:ext>
            </a:extLst>
          </p:cNvPr>
          <p:cNvSpPr/>
          <p:nvPr/>
        </p:nvSpPr>
        <p:spPr>
          <a:xfrm>
            <a:off x="5584201" y="3315844"/>
            <a:ext cx="1023597" cy="299338"/>
          </a:xfrm>
          <a:prstGeom prst="rightArrow">
            <a:avLst/>
          </a:prstGeom>
          <a:solidFill>
            <a:srgbClr val="B4C7E8"/>
          </a:solidFill>
          <a:ln>
            <a:solidFill>
              <a:srgbClr val="B4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83132" y="1674898"/>
          <a:ext cx="4363301" cy="425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2737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1726291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1064273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correlation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종가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시가총액</a:t>
                      </a:r>
                      <a:endParaRPr lang="ko-KR" altLang="en-US" sz="12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0.9988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2368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외국인보유수량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외국인지분율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0.9982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75050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소비자신뢰지수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소비자심리지수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0.9982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0.9792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등락률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0.9541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경제활동참가율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고용률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0.9418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7644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거래대금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0.9363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코스피종가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0.9313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원계열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순환변동치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0.9290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18488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0.9211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183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코스피종가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0.9209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35896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코스피종가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0.9174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675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0.9162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84578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물가상승률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0.9014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974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893" t="10432" r="15027" b="2216"/>
          <a:stretch/>
        </p:blipFill>
        <p:spPr>
          <a:xfrm>
            <a:off x="440951" y="1540695"/>
            <a:ext cx="4759699" cy="51277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0E6DB-0197-6494-30CC-1A516F26772C}"/>
              </a:ext>
            </a:extLst>
          </p:cNvPr>
          <p:cNvSpPr txBox="1"/>
          <p:nvPr/>
        </p:nvSpPr>
        <p:spPr>
          <a:xfrm>
            <a:off x="1872158" y="1280694"/>
            <a:ext cx="1955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상관관계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C0C50B-6C5B-EC7F-9428-F7CCCF86823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61509E8D-8456-88BD-0051-933F7FD3B36C}"/>
              </a:ext>
            </a:extLst>
          </p:cNvPr>
          <p:cNvSpPr/>
          <p:nvPr/>
        </p:nvSpPr>
        <p:spPr>
          <a:xfrm>
            <a:off x="8297488" y="1245671"/>
            <a:ext cx="2295822" cy="332819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97488" y="1245671"/>
            <a:ext cx="229582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 </a:t>
            </a:r>
            <a:r>
              <a:rPr lang="en-US" altLang="ko-KR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0.9</a:t>
            </a:r>
            <a:r>
              <a:rPr lang="ko-KR" altLang="en-US" sz="1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변수들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96F46-1AAB-A3C0-A07B-67E07ACDD519}"/>
              </a:ext>
            </a:extLst>
          </p:cNvPr>
          <p:cNvSpPr txBox="1"/>
          <p:nvPr/>
        </p:nvSpPr>
        <p:spPr>
          <a:xfrm>
            <a:off x="8065853" y="6069325"/>
            <a:ext cx="2759089" cy="751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TS plot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유사성 높은 변수들이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상관계수가 높음을 확인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88C56A3-5872-A1B2-7B67-7452EE178756}"/>
              </a:ext>
            </a:extLst>
          </p:cNvPr>
          <p:cNvCxnSpPr>
            <a:cxnSpLocks/>
          </p:cNvCxnSpPr>
          <p:nvPr/>
        </p:nvCxnSpPr>
        <p:spPr>
          <a:xfrm>
            <a:off x="9445463" y="6000121"/>
            <a:ext cx="0" cy="192198"/>
          </a:xfrm>
          <a:prstGeom prst="line">
            <a:avLst/>
          </a:prstGeom>
          <a:ln w="57150">
            <a:solidFill>
              <a:srgbClr val="3F8B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BF4286-A2CE-0E34-4CFD-9C9C5BDEF5EA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6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03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신한지주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93" y="1348554"/>
            <a:ext cx="5406282" cy="4976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333265"/>
            <a:ext cx="5357929" cy="49913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4AAA39-8EE4-D858-7BFB-3DB1DB72EEE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87BD7-AFB7-1A9B-E859-4DA426D4A6CB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03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신한지주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분포 그래프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93" y="1348554"/>
            <a:ext cx="5406282" cy="4976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333265"/>
            <a:ext cx="5357929" cy="49913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985C75-E184-E368-0EC0-B11D12FD4811}"/>
              </a:ext>
            </a:extLst>
          </p:cNvPr>
          <p:cNvSpPr/>
          <p:nvPr/>
        </p:nvSpPr>
        <p:spPr>
          <a:xfrm>
            <a:off x="6210299" y="1260413"/>
            <a:ext cx="5876926" cy="51875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4D2B42-0478-3E49-BD9C-F1618508B57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7A536-1CE5-B778-ADAD-080BFCBCDDCA}"/>
              </a:ext>
            </a:extLst>
          </p:cNvPr>
          <p:cNvSpPr txBox="1"/>
          <p:nvPr/>
        </p:nvSpPr>
        <p:spPr>
          <a:xfrm>
            <a:off x="7073085" y="3617154"/>
            <a:ext cx="3980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눈에 보이는 이상치가 발견되지는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40B03-B4E2-18D0-F78E-B48B0E8658A0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4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28" y="1376689"/>
            <a:ext cx="5393353" cy="49190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49" y="1340085"/>
            <a:ext cx="5442726" cy="4955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03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신한지주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274197" y="4319587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91250" y="5295900"/>
            <a:ext cx="1446498" cy="10525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37748" y="1338263"/>
            <a:ext cx="2698748" cy="1052513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EDE25F-3965-4665-B382-91C5018E893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FFB0D1-EFCE-277E-C41B-19643CBDF16C}"/>
              </a:ext>
            </a:extLst>
          </p:cNvPr>
          <p:cNvSpPr/>
          <p:nvPr/>
        </p:nvSpPr>
        <p:spPr>
          <a:xfrm>
            <a:off x="501082" y="1293438"/>
            <a:ext cx="1446498" cy="10239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162E64-D8DC-8E4D-9632-056BE44FD3C9}"/>
              </a:ext>
            </a:extLst>
          </p:cNvPr>
          <p:cNvSpPr/>
          <p:nvPr/>
        </p:nvSpPr>
        <p:spPr>
          <a:xfrm>
            <a:off x="3338608" y="2325781"/>
            <a:ext cx="2635249" cy="1014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09BB22-C1E8-96CD-7F05-C8546D3072B9}"/>
              </a:ext>
            </a:extLst>
          </p:cNvPr>
          <p:cNvSpPr/>
          <p:nvPr/>
        </p:nvSpPr>
        <p:spPr>
          <a:xfrm>
            <a:off x="1933575" y="2317376"/>
            <a:ext cx="1347507" cy="10144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261A-8E66-348D-F4C9-4FA5ED9B3F07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4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03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신한지주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TS plot :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유사성 높은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plot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51125" y="1372422"/>
            <a:ext cx="4849576" cy="18338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05677" y="1372422"/>
            <a:ext cx="4849576" cy="18338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51125" y="4009522"/>
            <a:ext cx="4849576" cy="1833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05677" y="4011608"/>
            <a:ext cx="4849576" cy="1833892"/>
          </a:xfrm>
          <a:prstGeom prst="rect">
            <a:avLst/>
          </a:prstGeom>
          <a:noFill/>
          <a:ln w="38100">
            <a:solidFill>
              <a:srgbClr val="995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45" y="4062073"/>
            <a:ext cx="2247899" cy="1707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69" y="4127082"/>
            <a:ext cx="2303347" cy="163269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08" y="1465088"/>
            <a:ext cx="2372653" cy="163091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12" y="1405329"/>
            <a:ext cx="2218510" cy="1698403"/>
          </a:xfrm>
          <a:prstGeom prst="rect">
            <a:avLst/>
          </a:prstGeom>
        </p:spPr>
      </p:pic>
      <p:sp>
        <p:nvSpPr>
          <p:cNvPr id="30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3922" y="5930077"/>
            <a:ext cx="3301559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1394514" y="5935931"/>
            <a:ext cx="3620502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2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7024939" y="3350230"/>
            <a:ext cx="3437785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32;p6">
            <a:extLst>
              <a:ext uri="{FF2B5EF4-FFF2-40B4-BE49-F238E27FC236}">
                <a16:creationId xmlns:a16="http://schemas.microsoft.com/office/drawing/2014/main" id="{A2470C5D-8205-6F08-7738-134530510BAB}"/>
              </a:ext>
            </a:extLst>
          </p:cNvPr>
          <p:cNvSpPr/>
          <p:nvPr/>
        </p:nvSpPr>
        <p:spPr>
          <a:xfrm>
            <a:off x="2146078" y="3298821"/>
            <a:ext cx="2059667" cy="352784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52610" y="329054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시가총액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25440" y="333368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소비자신뢰지수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소비자심리지수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99198" y="592765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보유 수량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지분율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52523" y="5927657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대비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등락률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565D32-D34C-AF0E-8E69-F24D2C2FA89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958" y="1497511"/>
            <a:ext cx="2242381" cy="15812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504" y="1504791"/>
            <a:ext cx="2243471" cy="157686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840" y="4141867"/>
            <a:ext cx="2186638" cy="159028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9504" y="4113165"/>
            <a:ext cx="2262502" cy="161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948DCF-0EBF-D94F-39BF-93589452E957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41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창문, 측정기이(가) 표시된 사진  자동 생성된 설명">
            <a:extLst>
              <a:ext uri="{FF2B5EF4-FFF2-40B4-BE49-F238E27FC236}">
                <a16:creationId xmlns:a16="http://schemas.microsoft.com/office/drawing/2014/main" id="{BCA5B921-D6E4-C9F3-16F0-C09A0CD7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773" y="1373155"/>
            <a:ext cx="5292151" cy="5389594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3036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: </a:t>
            </a:r>
            <a:r>
              <a:rPr lang="ko-KR" altLang="en-US" sz="4000" spc="-3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신한지주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72802" y="790404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상관관계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6AC1A8D-070D-FE83-641C-00051D1B6F99}"/>
              </a:ext>
            </a:extLst>
          </p:cNvPr>
          <p:cNvSpPr/>
          <p:nvPr/>
        </p:nvSpPr>
        <p:spPr>
          <a:xfrm>
            <a:off x="5584201" y="3315844"/>
            <a:ext cx="1023597" cy="299338"/>
          </a:xfrm>
          <a:prstGeom prst="rightArrow">
            <a:avLst/>
          </a:prstGeom>
          <a:solidFill>
            <a:srgbClr val="B4C7E8"/>
          </a:solidFill>
          <a:ln>
            <a:solidFill>
              <a:srgbClr val="B4C7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999694" y="1961378"/>
          <a:ext cx="4730175" cy="300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975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1871441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1153759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3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sz="13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변수</a:t>
                      </a:r>
                      <a:r>
                        <a:rPr lang="en-US" altLang="ko-KR" sz="13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endParaRPr lang="ko-KR" altLang="en-US" sz="13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correlation</a:t>
                      </a:r>
                      <a:endParaRPr lang="ko-KR" altLang="en-US" sz="13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소비자신뢰지수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소비자심리지수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0.9982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코스피대비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코스피등락률</a:t>
                      </a:r>
                    </a:p>
                  </a:txBody>
                  <a:tcPr>
                    <a:solidFill>
                      <a:srgbClr val="E1CC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0.9792</a:t>
                      </a:r>
                      <a:endParaRPr lang="ko-KR" altLang="en-US" sz="13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등락률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0.9780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종가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시가총액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0.9681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거래대금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0.9582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경제활동참가율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고용률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(%)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0.9418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코스피종가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코스피시가총액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0.9313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3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원계열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경제심리지수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3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순환변동치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0.9290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184886"/>
                  </a:ext>
                </a:extLst>
              </a:tr>
              <a:tr h="300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원</a:t>
                      </a:r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물가상승률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0.9014</a:t>
                      </a:r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9747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674" t="10317" r="13801" b="2297"/>
          <a:stretch/>
        </p:blipFill>
        <p:spPr>
          <a:xfrm>
            <a:off x="485141" y="1554739"/>
            <a:ext cx="4744769" cy="5024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10E6DB-0197-6494-30CC-1A516F26772C}"/>
              </a:ext>
            </a:extLst>
          </p:cNvPr>
          <p:cNvSpPr txBox="1"/>
          <p:nvPr/>
        </p:nvSpPr>
        <p:spPr>
          <a:xfrm>
            <a:off x="1872158" y="1280694"/>
            <a:ext cx="19553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상관관계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23A4A64-7844-0CFA-0E65-A56A02A61265}"/>
              </a:ext>
            </a:extLst>
          </p:cNvPr>
          <p:cNvCxnSpPr>
            <a:cxnSpLocks/>
          </p:cNvCxnSpPr>
          <p:nvPr/>
        </p:nvCxnSpPr>
        <p:spPr>
          <a:xfrm>
            <a:off x="9364780" y="5133708"/>
            <a:ext cx="0" cy="429340"/>
          </a:xfrm>
          <a:prstGeom prst="line">
            <a:avLst/>
          </a:prstGeom>
          <a:ln w="57150">
            <a:solidFill>
              <a:srgbClr val="3F8B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26D9D5-03E7-76A7-8523-9905F0C9D59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132;p6">
            <a:extLst>
              <a:ext uri="{FF2B5EF4-FFF2-40B4-BE49-F238E27FC236}">
                <a16:creationId xmlns:a16="http://schemas.microsoft.com/office/drawing/2014/main" id="{630A9B90-3CF5-BD49-F5FC-5CF7542838A3}"/>
              </a:ext>
            </a:extLst>
          </p:cNvPr>
          <p:cNvSpPr/>
          <p:nvPr/>
        </p:nvSpPr>
        <p:spPr>
          <a:xfrm>
            <a:off x="8108608" y="1426941"/>
            <a:ext cx="2512346" cy="400110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15E9A-B9F5-305D-1533-82B7BCF9D670}"/>
              </a:ext>
            </a:extLst>
          </p:cNvPr>
          <p:cNvSpPr txBox="1"/>
          <p:nvPr/>
        </p:nvSpPr>
        <p:spPr>
          <a:xfrm>
            <a:off x="7724747" y="5559014"/>
            <a:ext cx="3280065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TS plot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유사성 높은 변수들이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실제로 상관계수가 높음을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EC669-DAA6-C5D4-2D6E-9E668EB86D1C}"/>
              </a:ext>
            </a:extLst>
          </p:cNvPr>
          <p:cNvSpPr txBox="1"/>
          <p:nvPr/>
        </p:nvSpPr>
        <p:spPr>
          <a:xfrm>
            <a:off x="8029319" y="1433080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0.9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변수들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CDF11-CE1A-FDF8-213A-D73E057F4D95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9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24">
            <a:extLst>
              <a:ext uri="{FF2B5EF4-FFF2-40B4-BE49-F238E27FC236}">
                <a16:creationId xmlns:a16="http://schemas.microsoft.com/office/drawing/2014/main" id="{FA6518A4-0153-818E-060D-2A4630921EAF}"/>
              </a:ext>
            </a:extLst>
          </p:cNvPr>
          <p:cNvSpPr/>
          <p:nvPr/>
        </p:nvSpPr>
        <p:spPr>
          <a:xfrm>
            <a:off x="1459345" y="2401911"/>
            <a:ext cx="9273310" cy="1311099"/>
          </a:xfrm>
          <a:custGeom>
            <a:avLst/>
            <a:gdLst>
              <a:gd name="connsiteX0" fmla="*/ 0 w 9273310"/>
              <a:gd name="connsiteY0" fmla="*/ 218521 h 1311099"/>
              <a:gd name="connsiteX1" fmla="*/ 218521 w 9273310"/>
              <a:gd name="connsiteY1" fmla="*/ 0 h 1311099"/>
              <a:gd name="connsiteX2" fmla="*/ 809871 w 9273310"/>
              <a:gd name="connsiteY2" fmla="*/ 0 h 1311099"/>
              <a:gd name="connsiteX3" fmla="*/ 1577947 w 9273310"/>
              <a:gd name="connsiteY3" fmla="*/ 0 h 1311099"/>
              <a:gd name="connsiteX4" fmla="*/ 2346022 w 9273310"/>
              <a:gd name="connsiteY4" fmla="*/ 0 h 1311099"/>
              <a:gd name="connsiteX5" fmla="*/ 3114098 w 9273310"/>
              <a:gd name="connsiteY5" fmla="*/ 0 h 1311099"/>
              <a:gd name="connsiteX6" fmla="*/ 3705448 w 9273310"/>
              <a:gd name="connsiteY6" fmla="*/ 0 h 1311099"/>
              <a:gd name="connsiteX7" fmla="*/ 4208436 w 9273310"/>
              <a:gd name="connsiteY7" fmla="*/ 0 h 1311099"/>
              <a:gd name="connsiteX8" fmla="*/ 5064874 w 9273310"/>
              <a:gd name="connsiteY8" fmla="*/ 0 h 1311099"/>
              <a:gd name="connsiteX9" fmla="*/ 5744587 w 9273310"/>
              <a:gd name="connsiteY9" fmla="*/ 0 h 1311099"/>
              <a:gd name="connsiteX10" fmla="*/ 6335937 w 9273310"/>
              <a:gd name="connsiteY10" fmla="*/ 0 h 1311099"/>
              <a:gd name="connsiteX11" fmla="*/ 6750562 w 9273310"/>
              <a:gd name="connsiteY11" fmla="*/ 0 h 1311099"/>
              <a:gd name="connsiteX12" fmla="*/ 7341912 w 9273310"/>
              <a:gd name="connsiteY12" fmla="*/ 0 h 1311099"/>
              <a:gd name="connsiteX13" fmla="*/ 8198351 w 9273310"/>
              <a:gd name="connsiteY13" fmla="*/ 0 h 1311099"/>
              <a:gd name="connsiteX14" fmla="*/ 9054789 w 9273310"/>
              <a:gd name="connsiteY14" fmla="*/ 0 h 1311099"/>
              <a:gd name="connsiteX15" fmla="*/ 9273310 w 9273310"/>
              <a:gd name="connsiteY15" fmla="*/ 218521 h 1311099"/>
              <a:gd name="connsiteX16" fmla="*/ 9273310 w 9273310"/>
              <a:gd name="connsiteY16" fmla="*/ 629328 h 1311099"/>
              <a:gd name="connsiteX17" fmla="*/ 9273310 w 9273310"/>
              <a:gd name="connsiteY17" fmla="*/ 1092578 h 1311099"/>
              <a:gd name="connsiteX18" fmla="*/ 9054789 w 9273310"/>
              <a:gd name="connsiteY18" fmla="*/ 1311099 h 1311099"/>
              <a:gd name="connsiteX19" fmla="*/ 8375076 w 9273310"/>
              <a:gd name="connsiteY19" fmla="*/ 1311099 h 1311099"/>
              <a:gd name="connsiteX20" fmla="*/ 7518638 w 9273310"/>
              <a:gd name="connsiteY20" fmla="*/ 1311099 h 1311099"/>
              <a:gd name="connsiteX21" fmla="*/ 6927288 w 9273310"/>
              <a:gd name="connsiteY21" fmla="*/ 1311099 h 1311099"/>
              <a:gd name="connsiteX22" fmla="*/ 6512663 w 9273310"/>
              <a:gd name="connsiteY22" fmla="*/ 1311099 h 1311099"/>
              <a:gd name="connsiteX23" fmla="*/ 5744587 w 9273310"/>
              <a:gd name="connsiteY23" fmla="*/ 1311099 h 1311099"/>
              <a:gd name="connsiteX24" fmla="*/ 4888149 w 9273310"/>
              <a:gd name="connsiteY24" fmla="*/ 1311099 h 1311099"/>
              <a:gd name="connsiteX25" fmla="*/ 4208436 w 9273310"/>
              <a:gd name="connsiteY25" fmla="*/ 1311099 h 1311099"/>
              <a:gd name="connsiteX26" fmla="*/ 3440360 w 9273310"/>
              <a:gd name="connsiteY26" fmla="*/ 1311099 h 1311099"/>
              <a:gd name="connsiteX27" fmla="*/ 2849010 w 9273310"/>
              <a:gd name="connsiteY27" fmla="*/ 1311099 h 1311099"/>
              <a:gd name="connsiteX28" fmla="*/ 2169297 w 9273310"/>
              <a:gd name="connsiteY28" fmla="*/ 1311099 h 1311099"/>
              <a:gd name="connsiteX29" fmla="*/ 1577947 w 9273310"/>
              <a:gd name="connsiteY29" fmla="*/ 1311099 h 1311099"/>
              <a:gd name="connsiteX30" fmla="*/ 1074959 w 9273310"/>
              <a:gd name="connsiteY30" fmla="*/ 1311099 h 1311099"/>
              <a:gd name="connsiteX31" fmla="*/ 218521 w 9273310"/>
              <a:gd name="connsiteY31" fmla="*/ 1311099 h 1311099"/>
              <a:gd name="connsiteX32" fmla="*/ 0 w 9273310"/>
              <a:gd name="connsiteY32" fmla="*/ 1092578 h 1311099"/>
              <a:gd name="connsiteX33" fmla="*/ 0 w 9273310"/>
              <a:gd name="connsiteY33" fmla="*/ 664290 h 1311099"/>
              <a:gd name="connsiteX34" fmla="*/ 0 w 9273310"/>
              <a:gd name="connsiteY34" fmla="*/ 218521 h 131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273310" h="1311099" extrusionOk="0">
                <a:moveTo>
                  <a:pt x="0" y="218521"/>
                </a:moveTo>
                <a:cubicBezTo>
                  <a:pt x="7861" y="76056"/>
                  <a:pt x="94279" y="-7424"/>
                  <a:pt x="218521" y="0"/>
                </a:cubicBezTo>
                <a:cubicBezTo>
                  <a:pt x="344358" y="17327"/>
                  <a:pt x="617291" y="19246"/>
                  <a:pt x="809871" y="0"/>
                </a:cubicBezTo>
                <a:cubicBezTo>
                  <a:pt x="1002451" y="-19246"/>
                  <a:pt x="1288076" y="20320"/>
                  <a:pt x="1577947" y="0"/>
                </a:cubicBezTo>
                <a:cubicBezTo>
                  <a:pt x="1867818" y="-20320"/>
                  <a:pt x="2040846" y="-30457"/>
                  <a:pt x="2346022" y="0"/>
                </a:cubicBezTo>
                <a:cubicBezTo>
                  <a:pt x="2651198" y="30457"/>
                  <a:pt x="2955103" y="-11436"/>
                  <a:pt x="3114098" y="0"/>
                </a:cubicBezTo>
                <a:cubicBezTo>
                  <a:pt x="3273093" y="11436"/>
                  <a:pt x="3545223" y="25967"/>
                  <a:pt x="3705448" y="0"/>
                </a:cubicBezTo>
                <a:cubicBezTo>
                  <a:pt x="3865673" y="-25967"/>
                  <a:pt x="4102569" y="17079"/>
                  <a:pt x="4208436" y="0"/>
                </a:cubicBezTo>
                <a:cubicBezTo>
                  <a:pt x="4314303" y="-17079"/>
                  <a:pt x="4827475" y="-22487"/>
                  <a:pt x="5064874" y="0"/>
                </a:cubicBezTo>
                <a:cubicBezTo>
                  <a:pt x="5302273" y="22487"/>
                  <a:pt x="5440745" y="12054"/>
                  <a:pt x="5744587" y="0"/>
                </a:cubicBezTo>
                <a:cubicBezTo>
                  <a:pt x="6048429" y="-12054"/>
                  <a:pt x="6052906" y="-10089"/>
                  <a:pt x="6335937" y="0"/>
                </a:cubicBezTo>
                <a:cubicBezTo>
                  <a:pt x="6618968" y="10089"/>
                  <a:pt x="6636319" y="10954"/>
                  <a:pt x="6750562" y="0"/>
                </a:cubicBezTo>
                <a:cubicBezTo>
                  <a:pt x="6864805" y="-10954"/>
                  <a:pt x="7214242" y="-29133"/>
                  <a:pt x="7341912" y="0"/>
                </a:cubicBezTo>
                <a:cubicBezTo>
                  <a:pt x="7469582" y="29133"/>
                  <a:pt x="7794190" y="17553"/>
                  <a:pt x="8198351" y="0"/>
                </a:cubicBezTo>
                <a:cubicBezTo>
                  <a:pt x="8602512" y="-17553"/>
                  <a:pt x="8841581" y="1313"/>
                  <a:pt x="9054789" y="0"/>
                </a:cubicBezTo>
                <a:cubicBezTo>
                  <a:pt x="9179240" y="2712"/>
                  <a:pt x="9292923" y="78749"/>
                  <a:pt x="9273310" y="218521"/>
                </a:cubicBezTo>
                <a:cubicBezTo>
                  <a:pt x="9285244" y="360261"/>
                  <a:pt x="9270488" y="446624"/>
                  <a:pt x="9273310" y="629328"/>
                </a:cubicBezTo>
                <a:cubicBezTo>
                  <a:pt x="9276132" y="812032"/>
                  <a:pt x="9276386" y="904924"/>
                  <a:pt x="9273310" y="1092578"/>
                </a:cubicBezTo>
                <a:cubicBezTo>
                  <a:pt x="9289023" y="1215918"/>
                  <a:pt x="9195923" y="1296499"/>
                  <a:pt x="9054789" y="1311099"/>
                </a:cubicBezTo>
                <a:cubicBezTo>
                  <a:pt x="8804109" y="1343610"/>
                  <a:pt x="8617333" y="1296175"/>
                  <a:pt x="8375076" y="1311099"/>
                </a:cubicBezTo>
                <a:cubicBezTo>
                  <a:pt x="8132819" y="1326023"/>
                  <a:pt x="7928221" y="1325136"/>
                  <a:pt x="7518638" y="1311099"/>
                </a:cubicBezTo>
                <a:cubicBezTo>
                  <a:pt x="7109055" y="1297062"/>
                  <a:pt x="7150423" y="1303017"/>
                  <a:pt x="6927288" y="1311099"/>
                </a:cubicBezTo>
                <a:cubicBezTo>
                  <a:pt x="6704153" y="1319182"/>
                  <a:pt x="6696811" y="1299816"/>
                  <a:pt x="6512663" y="1311099"/>
                </a:cubicBezTo>
                <a:cubicBezTo>
                  <a:pt x="6328516" y="1322382"/>
                  <a:pt x="5908926" y="1340366"/>
                  <a:pt x="5744587" y="1311099"/>
                </a:cubicBezTo>
                <a:cubicBezTo>
                  <a:pt x="5580248" y="1281832"/>
                  <a:pt x="5083126" y="1288970"/>
                  <a:pt x="4888149" y="1311099"/>
                </a:cubicBezTo>
                <a:cubicBezTo>
                  <a:pt x="4693172" y="1333228"/>
                  <a:pt x="4491153" y="1330924"/>
                  <a:pt x="4208436" y="1311099"/>
                </a:cubicBezTo>
                <a:cubicBezTo>
                  <a:pt x="3925719" y="1291274"/>
                  <a:pt x="3608155" y="1330829"/>
                  <a:pt x="3440360" y="1311099"/>
                </a:cubicBezTo>
                <a:cubicBezTo>
                  <a:pt x="3272565" y="1291369"/>
                  <a:pt x="3122224" y="1285139"/>
                  <a:pt x="2849010" y="1311099"/>
                </a:cubicBezTo>
                <a:cubicBezTo>
                  <a:pt x="2575796" y="1337060"/>
                  <a:pt x="2395490" y="1322201"/>
                  <a:pt x="2169297" y="1311099"/>
                </a:cubicBezTo>
                <a:cubicBezTo>
                  <a:pt x="1943104" y="1299997"/>
                  <a:pt x="1705043" y="1310458"/>
                  <a:pt x="1577947" y="1311099"/>
                </a:cubicBezTo>
                <a:cubicBezTo>
                  <a:pt x="1450851" y="1311741"/>
                  <a:pt x="1197867" y="1315806"/>
                  <a:pt x="1074959" y="1311099"/>
                </a:cubicBezTo>
                <a:cubicBezTo>
                  <a:pt x="952051" y="1306392"/>
                  <a:pt x="416074" y="1269712"/>
                  <a:pt x="218521" y="1311099"/>
                </a:cubicBezTo>
                <a:cubicBezTo>
                  <a:pt x="98742" y="1300544"/>
                  <a:pt x="14849" y="1192535"/>
                  <a:pt x="0" y="1092578"/>
                </a:cubicBezTo>
                <a:cubicBezTo>
                  <a:pt x="329" y="935419"/>
                  <a:pt x="12180" y="809792"/>
                  <a:pt x="0" y="664290"/>
                </a:cubicBezTo>
                <a:cubicBezTo>
                  <a:pt x="-12180" y="518788"/>
                  <a:pt x="14524" y="318691"/>
                  <a:pt x="0" y="218521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909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BAF6A-9FC4-9985-E4E5-1724C46B384B}"/>
              </a:ext>
            </a:extLst>
          </p:cNvPr>
          <p:cNvSpPr txBox="1"/>
          <p:nvPr/>
        </p:nvSpPr>
        <p:spPr>
          <a:xfrm>
            <a:off x="1459345" y="2835863"/>
            <a:ext cx="9273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주식 초보자의 리스크 관리를 위한 매도 </a:t>
            </a:r>
            <a:r>
              <a:rPr lang="en-US" altLang="ko-KR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매수 추천 서비스</a:t>
            </a:r>
            <a:endParaRPr lang="en-US" altLang="ko-KR" sz="24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D665B5-101F-4EAE-2496-382C9046B3E4}"/>
              </a:ext>
            </a:extLst>
          </p:cNvPr>
          <p:cNvSpPr txBox="1"/>
          <p:nvPr/>
        </p:nvSpPr>
        <p:spPr>
          <a:xfrm>
            <a:off x="1459345" y="4054602"/>
            <a:ext cx="927331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 등락률에 영향을 미치는 정보를 모델에 입력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→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매도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매수를 학습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투자자들에게 현재 상황에 따른 매도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매수를 추천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투자 시 참고할 수 있는 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인사이트</a:t>
            </a:r>
            <a:r>
              <a:rPr lang="ko-KR" altLang="en-US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제공하는 서비스</a:t>
            </a:r>
            <a:endParaRPr lang="en-US" altLang="ko-KR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354668-213C-F08D-646E-A10FE90D4A64}"/>
              </a:ext>
            </a:extLst>
          </p:cNvPr>
          <p:cNvSpPr/>
          <p:nvPr/>
        </p:nvSpPr>
        <p:spPr>
          <a:xfrm>
            <a:off x="4353608" y="2164987"/>
            <a:ext cx="3484783" cy="400110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C3ECC-AEA9-123B-321D-C29734F90E63}"/>
              </a:ext>
            </a:extLst>
          </p:cNvPr>
          <p:cNvSpPr txBox="1"/>
          <p:nvPr/>
        </p:nvSpPr>
        <p:spPr>
          <a:xfrm>
            <a:off x="4452214" y="2178363"/>
            <a:ext cx="32875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시계열자료분석팀</a:t>
            </a:r>
            <a:r>
              <a:rPr lang="ko-KR" altLang="en-US" sz="2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주제분석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8D2F8F-D70C-E091-E36A-F9D1CCB72E5C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116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84826" y="79040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상관관계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68B8C-6A82-8535-8B9D-9EC4EBCFB1CD}"/>
              </a:ext>
            </a:extLst>
          </p:cNvPr>
          <p:cNvSpPr/>
          <p:nvPr/>
        </p:nvSpPr>
        <p:spPr>
          <a:xfrm>
            <a:off x="1570749" y="1148759"/>
            <a:ext cx="2489655" cy="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F3F1D-2DDF-F4C1-8C8E-C31E526E5AD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D4E8A0-0DD8-1E1B-FF79-43E80C997552}"/>
              </a:ext>
            </a:extLst>
          </p:cNvPr>
          <p:cNvGrpSpPr/>
          <p:nvPr/>
        </p:nvGrpSpPr>
        <p:grpSpPr>
          <a:xfrm>
            <a:off x="314969" y="1684721"/>
            <a:ext cx="11562061" cy="4562889"/>
            <a:chOff x="387892" y="1498290"/>
            <a:chExt cx="11562061" cy="4562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D941F9-7B0E-6C6A-C4BD-A71257EA01C2}"/>
                </a:ext>
              </a:extLst>
            </p:cNvPr>
            <p:cNvSpPr/>
            <p:nvPr/>
          </p:nvSpPr>
          <p:spPr>
            <a:xfrm>
              <a:off x="8975092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D7F9096-C32F-08F3-46F5-7B65F6378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41" t="10362" r="12814" b="2521"/>
            <a:stretch/>
          </p:blipFill>
          <p:spPr>
            <a:xfrm>
              <a:off x="387892" y="1498290"/>
              <a:ext cx="3862581" cy="4027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D9CB79-486D-5EE8-5C14-0B5CD8C7D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3" t="10432" r="15027" b="2216"/>
            <a:stretch/>
          </p:blipFill>
          <p:spPr>
            <a:xfrm>
              <a:off x="4290395" y="1498290"/>
              <a:ext cx="3738583" cy="4027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7D2626-D881-E79C-9063-3216A9D69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74" t="10317" r="13801" b="2297"/>
            <a:stretch/>
          </p:blipFill>
          <p:spPr>
            <a:xfrm>
              <a:off x="8146359" y="1498290"/>
              <a:ext cx="3803594" cy="40277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C90BFF-A08F-A549-17A1-57041BB47F73}"/>
                </a:ext>
              </a:extLst>
            </p:cNvPr>
            <p:cNvSpPr txBox="1"/>
            <p:nvPr/>
          </p:nvSpPr>
          <p:spPr>
            <a:xfrm>
              <a:off x="8975092" y="5588806"/>
              <a:ext cx="214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신한지주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AF36C-51AE-2581-956A-93B735AE48F7}"/>
                </a:ext>
              </a:extLst>
            </p:cNvPr>
            <p:cNvSpPr/>
            <p:nvPr/>
          </p:nvSpPr>
          <p:spPr>
            <a:xfrm>
              <a:off x="1338145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23F2A-CC03-3726-CD95-FE6503CDCD56}"/>
                </a:ext>
              </a:extLst>
            </p:cNvPr>
            <p:cNvSpPr txBox="1"/>
            <p:nvPr/>
          </p:nvSpPr>
          <p:spPr>
            <a:xfrm>
              <a:off x="1338145" y="5588806"/>
              <a:ext cx="214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SK</a:t>
              </a:r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하이닉스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8BEC07-1C04-AD76-5911-64C2A84D596D}"/>
                </a:ext>
              </a:extLst>
            </p:cNvPr>
            <p:cNvSpPr/>
            <p:nvPr/>
          </p:nvSpPr>
          <p:spPr>
            <a:xfrm>
              <a:off x="5086622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BBBEE-BB93-BBEA-40E4-4CB89B9D5DF7}"/>
                </a:ext>
              </a:extLst>
            </p:cNvPr>
            <p:cNvSpPr txBox="1"/>
            <p:nvPr/>
          </p:nvSpPr>
          <p:spPr>
            <a:xfrm>
              <a:off x="5086621" y="5588806"/>
              <a:ext cx="2146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현대자동차</a:t>
              </a:r>
              <a:endPara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A419DF-582D-7633-40E9-8C9F7CE156F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0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116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84826" y="790404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등락률과 상관관계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68B8C-6A82-8535-8B9D-9EC4EBCFB1CD}"/>
              </a:ext>
            </a:extLst>
          </p:cNvPr>
          <p:cNvSpPr/>
          <p:nvPr/>
        </p:nvSpPr>
        <p:spPr>
          <a:xfrm>
            <a:off x="1570749" y="1148759"/>
            <a:ext cx="2489655" cy="298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6BCBD7-FF56-89FA-5B15-0E35AC58DBD4}"/>
              </a:ext>
            </a:extLst>
          </p:cNvPr>
          <p:cNvSpPr/>
          <p:nvPr/>
        </p:nvSpPr>
        <p:spPr>
          <a:xfrm>
            <a:off x="-62753" y="-89647"/>
            <a:ext cx="532651" cy="880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F3F1D-2DDF-F4C1-8C8E-C31E526E5ADA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9FA41-D6DD-B252-1FAF-0E83427F7799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D4E8A0-0DD8-1E1B-FF79-43E80C997552}"/>
              </a:ext>
            </a:extLst>
          </p:cNvPr>
          <p:cNvGrpSpPr/>
          <p:nvPr/>
        </p:nvGrpSpPr>
        <p:grpSpPr>
          <a:xfrm>
            <a:off x="314969" y="1684721"/>
            <a:ext cx="11562061" cy="4562889"/>
            <a:chOff x="387892" y="1498290"/>
            <a:chExt cx="11562061" cy="456288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2D941F9-7B0E-6C6A-C4BD-A71257EA01C2}"/>
                </a:ext>
              </a:extLst>
            </p:cNvPr>
            <p:cNvSpPr/>
            <p:nvPr/>
          </p:nvSpPr>
          <p:spPr>
            <a:xfrm>
              <a:off x="8975092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D7F9096-C32F-08F3-46F5-7B65F6378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41" t="10362" r="12814" b="2521"/>
            <a:stretch/>
          </p:blipFill>
          <p:spPr>
            <a:xfrm>
              <a:off x="387892" y="1498290"/>
              <a:ext cx="3862581" cy="40277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D9CB79-486D-5EE8-5C14-0B5CD8C7D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3" t="10432" r="15027" b="2216"/>
            <a:stretch/>
          </p:blipFill>
          <p:spPr>
            <a:xfrm>
              <a:off x="4290395" y="1498290"/>
              <a:ext cx="3738583" cy="40277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7D2626-D881-E79C-9063-3216A9D69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74" t="10317" r="13801" b="2297"/>
            <a:stretch/>
          </p:blipFill>
          <p:spPr>
            <a:xfrm>
              <a:off x="8146359" y="1498290"/>
              <a:ext cx="3803594" cy="40277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C90BFF-A08F-A549-17A1-57041BB47F73}"/>
                </a:ext>
              </a:extLst>
            </p:cNvPr>
            <p:cNvSpPr txBox="1"/>
            <p:nvPr/>
          </p:nvSpPr>
          <p:spPr>
            <a:xfrm>
              <a:off x="8975092" y="5588806"/>
              <a:ext cx="2146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신한지주</a:t>
              </a:r>
              <a:endPara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25AF36C-51AE-2581-956A-93B735AE48F7}"/>
                </a:ext>
              </a:extLst>
            </p:cNvPr>
            <p:cNvSpPr/>
            <p:nvPr/>
          </p:nvSpPr>
          <p:spPr>
            <a:xfrm>
              <a:off x="1338145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23F2A-CC03-3726-CD95-FE6503CDCD56}"/>
                </a:ext>
              </a:extLst>
            </p:cNvPr>
            <p:cNvSpPr txBox="1"/>
            <p:nvPr/>
          </p:nvSpPr>
          <p:spPr>
            <a:xfrm>
              <a:off x="1338145" y="5588806"/>
              <a:ext cx="2146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SK</a:t>
              </a:r>
              <a:r>
                <a:rPr lang="ko-KR" altLang="en-US" sz="2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하이닉스</a:t>
              </a:r>
              <a:endPara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8BEC07-1C04-AD76-5911-64C2A84D596D}"/>
                </a:ext>
              </a:extLst>
            </p:cNvPr>
            <p:cNvSpPr/>
            <p:nvPr/>
          </p:nvSpPr>
          <p:spPr>
            <a:xfrm>
              <a:off x="5086622" y="5525990"/>
              <a:ext cx="2146127" cy="535189"/>
            </a:xfrm>
            <a:prstGeom prst="rect">
              <a:avLst/>
            </a:prstGeom>
            <a:pattFill prst="lgGrid">
              <a:fgClr>
                <a:srgbClr val="E2E7F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OTF_ac" panose="020B0600000101010101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BBBEE-BB93-BBEA-40E4-4CB89B9D5DF7}"/>
                </a:ext>
              </a:extLst>
            </p:cNvPr>
            <p:cNvSpPr txBox="1"/>
            <p:nvPr/>
          </p:nvSpPr>
          <p:spPr>
            <a:xfrm>
              <a:off x="5086621" y="5588806"/>
              <a:ext cx="2146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현대자동차</a:t>
              </a:r>
              <a:endParaRPr lang="en-US" altLang="ko-KR" sz="20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E77F46-EDC2-25D4-37D0-59C2094F17AF}"/>
              </a:ext>
            </a:extLst>
          </p:cNvPr>
          <p:cNvSpPr/>
          <p:nvPr/>
        </p:nvSpPr>
        <p:spPr>
          <a:xfrm>
            <a:off x="190291" y="1298101"/>
            <a:ext cx="11842972" cy="50405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EFC2-C27C-9E63-A317-EC278E8391AD}"/>
              </a:ext>
            </a:extLst>
          </p:cNvPr>
          <p:cNvSpPr txBox="1"/>
          <p:nvPr/>
        </p:nvSpPr>
        <p:spPr>
          <a:xfrm>
            <a:off x="3321728" y="4067410"/>
            <a:ext cx="55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등락률과의 상관계수가 높은 변수 위주로 살펴보자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4564FC2-97E6-1742-6B9D-BE2C87C390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85" y="2682320"/>
            <a:ext cx="1340384" cy="13403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3027BE-8E57-6973-DB26-30121826B4B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31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23E8B11-385D-5C44-B7A9-E60DF5045CB3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16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8055" y="774423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순매수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192A64-39B1-752C-960D-B30498D1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" y="1668945"/>
            <a:ext cx="11160000" cy="3872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90AFE-DE07-B1C1-5A35-D6DD1102D51D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31F3CD-58BD-4C37-F5C8-3E2A63850AD0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78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E00A4A-648C-1670-E56E-B32CDAC9440E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68055" y="766259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순매수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6375D0-239E-5EB6-4E65-6B6E3FB6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55" y="1668945"/>
            <a:ext cx="10800000" cy="3896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124FD-4FE2-CA11-9E1B-6370AB2CA4FA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2D030-0E6C-BAF9-7B00-F454EBFEFE51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9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2471BE4-9C7C-6E55-0018-BB6C7F529D7E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0D7C94-4FEA-E0CA-A74D-D6A31FC6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7" y="1624555"/>
            <a:ext cx="10800000" cy="390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47CD1-8F1B-C177-BE66-899061B97C8A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089FBA-5A55-2315-E9BB-D1498E0BDA0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B0106-C7A7-653D-75D6-0B108AAFBFB4}"/>
              </a:ext>
            </a:extLst>
          </p:cNvPr>
          <p:cNvSpPr txBox="1"/>
          <p:nvPr/>
        </p:nvSpPr>
        <p:spPr>
          <a:xfrm>
            <a:off x="568055" y="766259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순매수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외국인</a:t>
            </a:r>
          </a:p>
        </p:txBody>
      </p:sp>
    </p:spTree>
    <p:extLst>
      <p:ext uri="{BB962C8B-B14F-4D97-AF65-F5344CB8AC3E}">
        <p14:creationId xmlns:p14="http://schemas.microsoft.com/office/powerpoint/2010/main" val="37067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536BE-E392-D480-8744-4C49039BC50C}"/>
              </a:ext>
            </a:extLst>
          </p:cNvPr>
          <p:cNvSpPr txBox="1"/>
          <p:nvPr/>
        </p:nvSpPr>
        <p:spPr>
          <a:xfrm>
            <a:off x="568055" y="766259"/>
            <a:ext cx="268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순매수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F06716-E638-892A-D41D-86B55A9ADD4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A0D7C94-4FEA-E0CA-A74D-D6A31FC6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7" y="1624555"/>
            <a:ext cx="10800000" cy="390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47CD1-8F1B-C177-BE66-899061B97C8A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Google Shape;110;p19">
            <a:extLst>
              <a:ext uri="{FF2B5EF4-FFF2-40B4-BE49-F238E27FC236}">
                <a16:creationId xmlns:a16="http://schemas.microsoft.com/office/drawing/2014/main" id="{F403D714-A83E-6783-0E1F-ACD0EF18004A}"/>
              </a:ext>
            </a:extLst>
          </p:cNvPr>
          <p:cNvSpPr/>
          <p:nvPr/>
        </p:nvSpPr>
        <p:spPr>
          <a:xfrm>
            <a:off x="0" y="-3273"/>
            <a:ext cx="12210520" cy="6861273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A8CD6-77B3-CA3E-FC53-589CE361FEA0}"/>
              </a:ext>
            </a:extLst>
          </p:cNvPr>
          <p:cNvSpPr txBox="1"/>
          <p:nvPr/>
        </p:nvSpPr>
        <p:spPr>
          <a:xfrm>
            <a:off x="2023601" y="2090664"/>
            <a:ext cx="2843350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SK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기관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0.5056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0.6349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-0.7541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25318-C6D2-5B1B-7EBA-1925045C06CA}"/>
              </a:ext>
            </a:extLst>
          </p:cNvPr>
          <p:cNvSpPr txBox="1"/>
          <p:nvPr/>
        </p:nvSpPr>
        <p:spPr>
          <a:xfrm>
            <a:off x="2291228" y="4145243"/>
            <a:ext cx="781535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기관과 외국인의 순 매수량은 등락률과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양의 상관관계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개인의 순 매수량은 등락률과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음의 상관관계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가짐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F896D-E73D-C3E8-FC4A-CB130C9F2F09}"/>
              </a:ext>
            </a:extLst>
          </p:cNvPr>
          <p:cNvSpPr txBox="1"/>
          <p:nvPr/>
        </p:nvSpPr>
        <p:spPr>
          <a:xfrm>
            <a:off x="7475611" y="2087979"/>
            <a:ext cx="2843350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기관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0.3853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0.4744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-0.6581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676D0-19EC-4EA7-14E9-238EA1FBA0C3}"/>
              </a:ext>
            </a:extLst>
          </p:cNvPr>
          <p:cNvSpPr txBox="1"/>
          <p:nvPr/>
        </p:nvSpPr>
        <p:spPr>
          <a:xfrm>
            <a:off x="4749606" y="2087979"/>
            <a:ext cx="2843350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기관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0.4678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외국인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0.4444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-0.5798</a:t>
            </a:r>
          </a:p>
        </p:txBody>
      </p:sp>
    </p:spTree>
    <p:extLst>
      <p:ext uri="{BB962C8B-B14F-4D97-AF65-F5344CB8AC3E}">
        <p14:creationId xmlns:p14="http://schemas.microsoft.com/office/powerpoint/2010/main" val="367543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226ECF-1A48-DDC5-5048-CD16C4D52AD5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1618" y="795948"/>
            <a:ext cx="4237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기사감성점수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코스피대비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코스피등락률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A6597-74A6-735C-A16D-B01AA5603C9D}"/>
              </a:ext>
            </a:extLst>
          </p:cNvPr>
          <p:cNvGrpSpPr/>
          <p:nvPr/>
        </p:nvGrpSpPr>
        <p:grpSpPr>
          <a:xfrm>
            <a:off x="669366" y="1668945"/>
            <a:ext cx="10800000" cy="3896269"/>
            <a:chOff x="399346" y="1834794"/>
            <a:chExt cx="10921693" cy="389626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845F7E-695F-1617-C93C-F6CFA9CF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3058" y="1834794"/>
              <a:ext cx="3534268" cy="385816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7B5F854-C0CE-197F-0806-BF7C1BBF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346" y="1834794"/>
              <a:ext cx="3553321" cy="386769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76EB36F-4838-EE67-2CFD-BCD9BCA5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7718" y="1834794"/>
              <a:ext cx="3553321" cy="389626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83A53E-ABA9-F527-3DAA-B024577B8301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A1BA11-BFD2-424F-45D0-8CAABFFCAD7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7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A80117C-7075-8702-9393-60FF94F7BDD7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1618" y="795650"/>
            <a:ext cx="4237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기사감성점수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코스피대비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코스피등락률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7BF048-7737-2A64-0675-9FF7BC9CA8A2}"/>
              </a:ext>
            </a:extLst>
          </p:cNvPr>
          <p:cNvGrpSpPr/>
          <p:nvPr/>
        </p:nvGrpSpPr>
        <p:grpSpPr>
          <a:xfrm>
            <a:off x="696000" y="1668945"/>
            <a:ext cx="10800000" cy="3895200"/>
            <a:chOff x="1027552" y="1687376"/>
            <a:chExt cx="9333974" cy="36658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C9361B-EF51-A51F-A95F-0BF3023F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8520" y="1687376"/>
              <a:ext cx="3153006" cy="364297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41E125-35EE-C3F8-F79F-F1DFB80BB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552" y="1735225"/>
              <a:ext cx="2935540" cy="359512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4537A1-DAC0-D282-CF9B-C66B50ED8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960" y="1801980"/>
              <a:ext cx="3139560" cy="355122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DBF3D9-D26C-FDDC-A3AA-AB0D5D4C41D2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4DD6C8-91B0-D0BC-13C1-101E4F5563A3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12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7D0888-42EA-81F5-5E87-3964C4973467}"/>
              </a:ext>
            </a:extLst>
          </p:cNvPr>
          <p:cNvSpPr/>
          <p:nvPr/>
        </p:nvSpPr>
        <p:spPr>
          <a:xfrm>
            <a:off x="5041456" y="5660514"/>
            <a:ext cx="2146127" cy="535189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16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53110" y="795948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코스피대비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코스피등락률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6F842-1FCA-3E87-AECC-1075B23523DE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E33ED-5ECF-EC56-011B-1EFF9E7D81E1}"/>
              </a:ext>
            </a:extLst>
          </p:cNvPr>
          <p:cNvGrpSpPr/>
          <p:nvPr/>
        </p:nvGrpSpPr>
        <p:grpSpPr>
          <a:xfrm>
            <a:off x="714976" y="1625198"/>
            <a:ext cx="10770929" cy="3891868"/>
            <a:chOff x="-296838" y="1604502"/>
            <a:chExt cx="10800344" cy="36050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7FDC6B-A568-E71D-9920-3F9DA090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0530" y="1641955"/>
              <a:ext cx="3563612" cy="35676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A940B8-7B95-9029-5B00-43C1231D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2431" y="1604502"/>
              <a:ext cx="3591075" cy="3602791"/>
            </a:xfrm>
            <a:prstGeom prst="rect">
              <a:avLst/>
            </a:prstGeom>
          </p:spPr>
        </p:pic>
        <p:pic>
          <p:nvPicPr>
            <p:cNvPr id="10" name="그림 9" descr="차트이(가) 표시된 사진&#10;&#10;자동 생성된 설명">
              <a:extLst>
                <a:ext uri="{FF2B5EF4-FFF2-40B4-BE49-F238E27FC236}">
                  <a16:creationId xmlns:a16="http://schemas.microsoft.com/office/drawing/2014/main" id="{A5A991A8-D21D-85EC-CDBA-337B7266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6838" y="1605633"/>
              <a:ext cx="3382786" cy="3602791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39E2A1-E066-33E8-1CDF-7F911D80A37B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5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93E13F-A215-C58C-F450-3F21C867BE51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168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 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53110" y="795948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코스피대비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코스피등락률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6F842-1FCA-3E87-AECC-1075B23523DE}"/>
              </a:ext>
            </a:extLst>
          </p:cNvPr>
          <p:cNvSpPr txBox="1"/>
          <p:nvPr/>
        </p:nvSpPr>
        <p:spPr>
          <a:xfrm>
            <a:off x="4692845" y="5728054"/>
            <a:ext cx="284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1E33ED-5ECF-EC56-011B-1EFF9E7D81E1}"/>
              </a:ext>
            </a:extLst>
          </p:cNvPr>
          <p:cNvGrpSpPr/>
          <p:nvPr/>
        </p:nvGrpSpPr>
        <p:grpSpPr>
          <a:xfrm>
            <a:off x="714976" y="1625198"/>
            <a:ext cx="10770929" cy="3891868"/>
            <a:chOff x="-296838" y="1604502"/>
            <a:chExt cx="10800344" cy="36050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7FDC6B-A568-E71D-9920-3F9DA090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0530" y="1641955"/>
              <a:ext cx="3563612" cy="35676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A940B8-7B95-9029-5B00-43C1231D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2431" y="1604502"/>
              <a:ext cx="3591075" cy="3602791"/>
            </a:xfrm>
            <a:prstGeom prst="rect">
              <a:avLst/>
            </a:prstGeom>
          </p:spPr>
        </p:pic>
        <p:pic>
          <p:nvPicPr>
            <p:cNvPr id="10" name="그림 9" descr="차트이(가) 표시된 사진&#10;&#10;자동 생성된 설명">
              <a:extLst>
                <a:ext uri="{FF2B5EF4-FFF2-40B4-BE49-F238E27FC236}">
                  <a16:creationId xmlns:a16="http://schemas.microsoft.com/office/drawing/2014/main" id="{A5A991A8-D21D-85EC-CDBA-337B7266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6838" y="1605633"/>
              <a:ext cx="3382786" cy="3602791"/>
            </a:xfrm>
            <a:prstGeom prst="rect">
              <a:avLst/>
            </a:prstGeom>
          </p:spPr>
        </p:pic>
      </p:grpSp>
      <p:sp>
        <p:nvSpPr>
          <p:cNvPr id="3" name="Google Shape;110;p19">
            <a:extLst>
              <a:ext uri="{FF2B5EF4-FFF2-40B4-BE49-F238E27FC236}">
                <a16:creationId xmlns:a16="http://schemas.microsoft.com/office/drawing/2014/main" id="{B893AE74-4B59-1C5A-751D-03067A74FEF0}"/>
              </a:ext>
            </a:extLst>
          </p:cNvPr>
          <p:cNvSpPr/>
          <p:nvPr/>
        </p:nvSpPr>
        <p:spPr>
          <a:xfrm>
            <a:off x="0" y="-3273"/>
            <a:ext cx="1219200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B89F1-BC3C-466D-8545-56CFA748F970}"/>
              </a:ext>
            </a:extLst>
          </p:cNvPr>
          <p:cNvSpPr txBox="1"/>
          <p:nvPr/>
        </p:nvSpPr>
        <p:spPr>
          <a:xfrm>
            <a:off x="1906705" y="2143823"/>
            <a:ext cx="2634756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SK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기사감성점수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0.3647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코스피대비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0.6429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코스피등락률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0.6449</a:t>
            </a:r>
            <a:endParaRPr lang="ko-KR" altLang="en-US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91A6F-3A6B-8B47-05B2-A7DEB7A7CC6E}"/>
              </a:ext>
            </a:extLst>
          </p:cNvPr>
          <p:cNvSpPr txBox="1"/>
          <p:nvPr/>
        </p:nvSpPr>
        <p:spPr>
          <a:xfrm>
            <a:off x="4770972" y="2143823"/>
            <a:ext cx="2646741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기사감성점수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0.2508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코스피대비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0.5671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코스피등락률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0.5799</a:t>
            </a:r>
            <a:endParaRPr lang="ko-KR" altLang="en-US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A63A6-CA8A-C446-8129-08F502E05B9B}"/>
              </a:ext>
            </a:extLst>
          </p:cNvPr>
          <p:cNvSpPr txBox="1"/>
          <p:nvPr/>
        </p:nvSpPr>
        <p:spPr>
          <a:xfrm>
            <a:off x="2188320" y="4167556"/>
            <a:ext cx="781535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현대차에서는 세 변수 모두 등락률과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양의 상관관계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가짐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신한의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경우 코스피대비와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코스피등락률은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등락률과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양의 상관관계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가지나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기사감성점수는 낮은 상관관계를 보임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FF5E62-AFB6-9A72-F33D-EB6A0294F065}"/>
              </a:ext>
            </a:extLst>
          </p:cNvPr>
          <p:cNvSpPr txBox="1"/>
          <p:nvPr/>
        </p:nvSpPr>
        <p:spPr>
          <a:xfrm>
            <a:off x="7541385" y="2138660"/>
            <a:ext cx="2743909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기사감성점수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- 0.106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코스피대비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0.5477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코스피등락률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0. 5824</a:t>
            </a:r>
            <a:endParaRPr lang="ko-KR" altLang="en-US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77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B7BEA04-97A4-D0C5-3E51-2F611FC96EF6}"/>
              </a:ext>
            </a:extLst>
          </p:cNvPr>
          <p:cNvSpPr/>
          <p:nvPr/>
        </p:nvSpPr>
        <p:spPr>
          <a:xfrm>
            <a:off x="-107576" y="0"/>
            <a:ext cx="577474" cy="76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469898" y="82518"/>
            <a:ext cx="1883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주제 소개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2E58D03-CB7C-5900-C9AB-97CB11FCEF3B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57305" y="78308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 선정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2A05C-A173-7AB3-15A5-23C6DC08F0C5}"/>
              </a:ext>
            </a:extLst>
          </p:cNvPr>
          <p:cNvSpPr txBox="1"/>
          <p:nvPr/>
        </p:nvSpPr>
        <p:spPr>
          <a:xfrm>
            <a:off x="-214928" y="-277903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EA90DF-0236-5982-732F-BA39A42A9E82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0DBE87B-7288-1E15-AFBB-D35EA62DDDCE}"/>
              </a:ext>
            </a:extLst>
          </p:cNvPr>
          <p:cNvGrpSpPr/>
          <p:nvPr/>
        </p:nvGrpSpPr>
        <p:grpSpPr>
          <a:xfrm>
            <a:off x="756255" y="4074467"/>
            <a:ext cx="10679490" cy="1502958"/>
            <a:chOff x="587104" y="2540093"/>
            <a:chExt cx="10679490" cy="1502958"/>
          </a:xfrm>
        </p:grpSpPr>
        <p:sp>
          <p:nvSpPr>
            <p:cNvPr id="4" name="Google Shape;140;p6">
              <a:extLst>
                <a:ext uri="{FF2B5EF4-FFF2-40B4-BE49-F238E27FC236}">
                  <a16:creationId xmlns:a16="http://schemas.microsoft.com/office/drawing/2014/main" id="{D814C227-AF44-559E-6AFC-5F4C7D0FD271}"/>
                </a:ext>
              </a:extLst>
            </p:cNvPr>
            <p:cNvSpPr/>
            <p:nvPr/>
          </p:nvSpPr>
          <p:spPr>
            <a:xfrm>
              <a:off x="587104" y="2550086"/>
              <a:ext cx="1800000" cy="1491046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E139FD-ACF1-045E-F502-B94FC3DE064C}"/>
                </a:ext>
              </a:extLst>
            </p:cNvPr>
            <p:cNvSpPr txBox="1"/>
            <p:nvPr/>
          </p:nvSpPr>
          <p:spPr>
            <a:xfrm>
              <a:off x="587104" y="3112862"/>
              <a:ext cx="180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수집</a:t>
              </a:r>
              <a:endParaRPr lang="ko-KR" altLang="en-US" dirty="0"/>
            </a:p>
          </p:txBody>
        </p:sp>
        <p:sp>
          <p:nvSpPr>
            <p:cNvPr id="11" name="Google Shape;140;p6">
              <a:extLst>
                <a:ext uri="{FF2B5EF4-FFF2-40B4-BE49-F238E27FC236}">
                  <a16:creationId xmlns:a16="http://schemas.microsoft.com/office/drawing/2014/main" id="{1CE731B6-A56F-3DF3-B9DE-E0D217EE3B56}"/>
                </a:ext>
              </a:extLst>
            </p:cNvPr>
            <p:cNvSpPr/>
            <p:nvPr/>
          </p:nvSpPr>
          <p:spPr>
            <a:xfrm>
              <a:off x="2809647" y="2551825"/>
              <a:ext cx="1800000" cy="1491046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92396F-D7B6-E66E-CEE1-8272DD4667BB}"/>
                </a:ext>
              </a:extLst>
            </p:cNvPr>
            <p:cNvSpPr txBox="1"/>
            <p:nvPr/>
          </p:nvSpPr>
          <p:spPr>
            <a:xfrm>
              <a:off x="2809647" y="3114601"/>
              <a:ext cx="180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endParaRPr lang="ko-KR" altLang="en-US" dirty="0"/>
            </a:p>
          </p:txBody>
        </p:sp>
        <p:sp>
          <p:nvSpPr>
            <p:cNvPr id="13" name="Google Shape;140;p6">
              <a:extLst>
                <a:ext uri="{FF2B5EF4-FFF2-40B4-BE49-F238E27FC236}">
                  <a16:creationId xmlns:a16="http://schemas.microsoft.com/office/drawing/2014/main" id="{25F91AE3-B533-6948-2FF6-E94587ABFA7F}"/>
                </a:ext>
              </a:extLst>
            </p:cNvPr>
            <p:cNvSpPr/>
            <p:nvPr/>
          </p:nvSpPr>
          <p:spPr>
            <a:xfrm>
              <a:off x="5032190" y="2540093"/>
              <a:ext cx="1800000" cy="1491046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E97E47-4DCD-B0C8-214A-F7347008B5BD}"/>
                </a:ext>
              </a:extLst>
            </p:cNvPr>
            <p:cNvSpPr txBox="1"/>
            <p:nvPr/>
          </p:nvSpPr>
          <p:spPr>
            <a:xfrm>
              <a:off x="5032190" y="3102869"/>
              <a:ext cx="180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변수선택</a:t>
              </a:r>
              <a:endParaRPr lang="ko-KR" altLang="en-US" dirty="0"/>
            </a:p>
          </p:txBody>
        </p:sp>
        <p:sp>
          <p:nvSpPr>
            <p:cNvPr id="15" name="Google Shape;140;p6">
              <a:extLst>
                <a:ext uri="{FF2B5EF4-FFF2-40B4-BE49-F238E27FC236}">
                  <a16:creationId xmlns:a16="http://schemas.microsoft.com/office/drawing/2014/main" id="{19BEA464-A1C7-4EFC-62A0-67FD65995853}"/>
                </a:ext>
              </a:extLst>
            </p:cNvPr>
            <p:cNvSpPr/>
            <p:nvPr/>
          </p:nvSpPr>
          <p:spPr>
            <a:xfrm>
              <a:off x="7249392" y="2551825"/>
              <a:ext cx="1800000" cy="1491046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7B7CF6-4C8F-138F-53C5-0776FE7E0B66}"/>
                </a:ext>
              </a:extLst>
            </p:cNvPr>
            <p:cNvSpPr txBox="1"/>
            <p:nvPr/>
          </p:nvSpPr>
          <p:spPr>
            <a:xfrm>
              <a:off x="7249392" y="3114601"/>
              <a:ext cx="180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모델링</a:t>
              </a:r>
              <a:endParaRPr lang="ko-KR" altLang="en-US" dirty="0"/>
            </a:p>
          </p:txBody>
        </p:sp>
        <p:sp>
          <p:nvSpPr>
            <p:cNvPr id="19" name="Google Shape;140;p6">
              <a:extLst>
                <a:ext uri="{FF2B5EF4-FFF2-40B4-BE49-F238E27FC236}">
                  <a16:creationId xmlns:a16="http://schemas.microsoft.com/office/drawing/2014/main" id="{FF2D2266-DBAC-035D-9296-B63C96F36DC1}"/>
                </a:ext>
              </a:extLst>
            </p:cNvPr>
            <p:cNvSpPr/>
            <p:nvPr/>
          </p:nvSpPr>
          <p:spPr>
            <a:xfrm>
              <a:off x="9466594" y="2552005"/>
              <a:ext cx="1800000" cy="1491046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863526-1042-22AF-E976-8EAA7607A2CC}"/>
                </a:ext>
              </a:extLst>
            </p:cNvPr>
            <p:cNvSpPr txBox="1"/>
            <p:nvPr/>
          </p:nvSpPr>
          <p:spPr>
            <a:xfrm>
              <a:off x="9466594" y="3114781"/>
              <a:ext cx="1800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 성능 확인</a:t>
              </a:r>
              <a:endParaRPr lang="ko-KR" altLang="en-US" dirty="0"/>
            </a:p>
          </p:txBody>
        </p:sp>
        <p:pic>
          <p:nvPicPr>
            <p:cNvPr id="22" name="Google Shape;1536;p70">
              <a:extLst>
                <a:ext uri="{FF2B5EF4-FFF2-40B4-BE49-F238E27FC236}">
                  <a16:creationId xmlns:a16="http://schemas.microsoft.com/office/drawing/2014/main" id="{D556A928-62EA-4160-9B7A-62FFDDF2F18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2481390" y="3055618"/>
              <a:ext cx="265573" cy="5140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oogle Shape;1536;p70">
              <a:extLst>
                <a:ext uri="{FF2B5EF4-FFF2-40B4-BE49-F238E27FC236}">
                  <a16:creationId xmlns:a16="http://schemas.microsoft.com/office/drawing/2014/main" id="{E81CCBBE-0A36-70DA-7C79-2E3866DE9A6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712913" y="3035918"/>
              <a:ext cx="265573" cy="5140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Google Shape;1536;p70">
              <a:extLst>
                <a:ext uri="{FF2B5EF4-FFF2-40B4-BE49-F238E27FC236}">
                  <a16:creationId xmlns:a16="http://schemas.microsoft.com/office/drawing/2014/main" id="{3EE387D3-BD12-B8D1-0DC9-4195268CF57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6925242" y="3032401"/>
              <a:ext cx="265573" cy="5140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Google Shape;1536;p70">
              <a:extLst>
                <a:ext uri="{FF2B5EF4-FFF2-40B4-BE49-F238E27FC236}">
                  <a16:creationId xmlns:a16="http://schemas.microsoft.com/office/drawing/2014/main" id="{F9478563-0D4B-0F1A-28BA-84F680B6BDF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9130130" y="3035918"/>
              <a:ext cx="265573" cy="5140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833580-8AB4-09B6-81C4-9688CBDFFE1B}"/>
              </a:ext>
            </a:extLst>
          </p:cNvPr>
          <p:cNvSpPr txBox="1"/>
          <p:nvPr/>
        </p:nvSpPr>
        <p:spPr>
          <a:xfrm>
            <a:off x="2860964" y="3417472"/>
            <a:ext cx="6470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주제분석 전체 흐름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32" name="그림 31" descr="사람, 실내이(가) 표시된 사진&#10;&#10;자동 생성된 설명">
            <a:extLst>
              <a:ext uri="{FF2B5EF4-FFF2-40B4-BE49-F238E27FC236}">
                <a16:creationId xmlns:a16="http://schemas.microsoft.com/office/drawing/2014/main" id="{65E1F6D9-6806-BDFC-E0CC-A1063D86C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96" y="1621086"/>
            <a:ext cx="2176862" cy="17436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EFF072-F5FB-1180-00A9-8D86A7A0FFD5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0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24">
            <a:extLst>
              <a:ext uri="{FF2B5EF4-FFF2-40B4-BE49-F238E27FC236}">
                <a16:creationId xmlns:a16="http://schemas.microsoft.com/office/drawing/2014/main" id="{1011A1F8-EA70-6E1E-0F81-2F479FD7FBE4}"/>
              </a:ext>
            </a:extLst>
          </p:cNvPr>
          <p:cNvSpPr/>
          <p:nvPr/>
        </p:nvSpPr>
        <p:spPr>
          <a:xfrm>
            <a:off x="843883" y="2001236"/>
            <a:ext cx="10505135" cy="1356325"/>
          </a:xfrm>
          <a:custGeom>
            <a:avLst/>
            <a:gdLst>
              <a:gd name="connsiteX0" fmla="*/ 0 w 10505135"/>
              <a:gd name="connsiteY0" fmla="*/ 226059 h 1356325"/>
              <a:gd name="connsiteX1" fmla="*/ 226059 w 10505135"/>
              <a:gd name="connsiteY1" fmla="*/ 0 h 1356325"/>
              <a:gd name="connsiteX2" fmla="*/ 795730 w 10505135"/>
              <a:gd name="connsiteY2" fmla="*/ 0 h 1356325"/>
              <a:gd name="connsiteX3" fmla="*/ 1566461 w 10505135"/>
              <a:gd name="connsiteY3" fmla="*/ 0 h 1356325"/>
              <a:gd name="connsiteX4" fmla="*/ 2337193 w 10505135"/>
              <a:gd name="connsiteY4" fmla="*/ 0 h 1356325"/>
              <a:gd name="connsiteX5" fmla="*/ 3107924 w 10505135"/>
              <a:gd name="connsiteY5" fmla="*/ 0 h 1356325"/>
              <a:gd name="connsiteX6" fmla="*/ 3677595 w 10505135"/>
              <a:gd name="connsiteY6" fmla="*/ 0 h 1356325"/>
              <a:gd name="connsiteX7" fmla="*/ 4146736 w 10505135"/>
              <a:gd name="connsiteY7" fmla="*/ 0 h 1356325"/>
              <a:gd name="connsiteX8" fmla="*/ 5017997 w 10505135"/>
              <a:gd name="connsiteY8" fmla="*/ 0 h 1356325"/>
              <a:gd name="connsiteX9" fmla="*/ 5688198 w 10505135"/>
              <a:gd name="connsiteY9" fmla="*/ 0 h 1356325"/>
              <a:gd name="connsiteX10" fmla="*/ 6257869 w 10505135"/>
              <a:gd name="connsiteY10" fmla="*/ 0 h 1356325"/>
              <a:gd name="connsiteX11" fmla="*/ 6626480 w 10505135"/>
              <a:gd name="connsiteY11" fmla="*/ 0 h 1356325"/>
              <a:gd name="connsiteX12" fmla="*/ 7196151 w 10505135"/>
              <a:gd name="connsiteY12" fmla="*/ 0 h 1356325"/>
              <a:gd name="connsiteX13" fmla="*/ 8067412 w 10505135"/>
              <a:gd name="connsiteY13" fmla="*/ 0 h 1356325"/>
              <a:gd name="connsiteX14" fmla="*/ 8737613 w 10505135"/>
              <a:gd name="connsiteY14" fmla="*/ 0 h 1356325"/>
              <a:gd name="connsiteX15" fmla="*/ 9106224 w 10505135"/>
              <a:gd name="connsiteY15" fmla="*/ 0 h 1356325"/>
              <a:gd name="connsiteX16" fmla="*/ 10279076 w 10505135"/>
              <a:gd name="connsiteY16" fmla="*/ 0 h 1356325"/>
              <a:gd name="connsiteX17" fmla="*/ 10505135 w 10505135"/>
              <a:gd name="connsiteY17" fmla="*/ 226059 h 1356325"/>
              <a:gd name="connsiteX18" fmla="*/ 10505135 w 10505135"/>
              <a:gd name="connsiteY18" fmla="*/ 660078 h 1356325"/>
              <a:gd name="connsiteX19" fmla="*/ 10505135 w 10505135"/>
              <a:gd name="connsiteY19" fmla="*/ 1130266 h 1356325"/>
              <a:gd name="connsiteX20" fmla="*/ 10279076 w 10505135"/>
              <a:gd name="connsiteY20" fmla="*/ 1356325 h 1356325"/>
              <a:gd name="connsiteX21" fmla="*/ 9910465 w 10505135"/>
              <a:gd name="connsiteY21" fmla="*/ 1356325 h 1356325"/>
              <a:gd name="connsiteX22" fmla="*/ 9541855 w 10505135"/>
              <a:gd name="connsiteY22" fmla="*/ 1356325 h 1356325"/>
              <a:gd name="connsiteX23" fmla="*/ 8771123 w 10505135"/>
              <a:gd name="connsiteY23" fmla="*/ 1356325 h 1356325"/>
              <a:gd name="connsiteX24" fmla="*/ 7899862 w 10505135"/>
              <a:gd name="connsiteY24" fmla="*/ 1356325 h 1356325"/>
              <a:gd name="connsiteX25" fmla="*/ 7229661 w 10505135"/>
              <a:gd name="connsiteY25" fmla="*/ 1356325 h 1356325"/>
              <a:gd name="connsiteX26" fmla="*/ 6458930 w 10505135"/>
              <a:gd name="connsiteY26" fmla="*/ 1356325 h 1356325"/>
              <a:gd name="connsiteX27" fmla="*/ 5889259 w 10505135"/>
              <a:gd name="connsiteY27" fmla="*/ 1356325 h 1356325"/>
              <a:gd name="connsiteX28" fmla="*/ 5219057 w 10505135"/>
              <a:gd name="connsiteY28" fmla="*/ 1356325 h 1356325"/>
              <a:gd name="connsiteX29" fmla="*/ 4649386 w 10505135"/>
              <a:gd name="connsiteY29" fmla="*/ 1356325 h 1356325"/>
              <a:gd name="connsiteX30" fmla="*/ 4180246 w 10505135"/>
              <a:gd name="connsiteY30" fmla="*/ 1356325 h 1356325"/>
              <a:gd name="connsiteX31" fmla="*/ 3409514 w 10505135"/>
              <a:gd name="connsiteY31" fmla="*/ 1356325 h 1356325"/>
              <a:gd name="connsiteX32" fmla="*/ 2739313 w 10505135"/>
              <a:gd name="connsiteY32" fmla="*/ 1356325 h 1356325"/>
              <a:gd name="connsiteX33" fmla="*/ 1968582 w 10505135"/>
              <a:gd name="connsiteY33" fmla="*/ 1356325 h 1356325"/>
              <a:gd name="connsiteX34" fmla="*/ 1298381 w 10505135"/>
              <a:gd name="connsiteY34" fmla="*/ 1356325 h 1356325"/>
              <a:gd name="connsiteX35" fmla="*/ 929770 w 10505135"/>
              <a:gd name="connsiteY35" fmla="*/ 1356325 h 1356325"/>
              <a:gd name="connsiteX36" fmla="*/ 226059 w 10505135"/>
              <a:gd name="connsiteY36" fmla="*/ 1356325 h 1356325"/>
              <a:gd name="connsiteX37" fmla="*/ 0 w 10505135"/>
              <a:gd name="connsiteY37" fmla="*/ 1130266 h 1356325"/>
              <a:gd name="connsiteX38" fmla="*/ 0 w 10505135"/>
              <a:gd name="connsiteY38" fmla="*/ 660078 h 1356325"/>
              <a:gd name="connsiteX39" fmla="*/ 0 w 10505135"/>
              <a:gd name="connsiteY39" fmla="*/ 226059 h 13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505135" h="1356325" extrusionOk="0">
                <a:moveTo>
                  <a:pt x="0" y="226059"/>
                </a:moveTo>
                <a:cubicBezTo>
                  <a:pt x="1935" y="95850"/>
                  <a:pt x="91377" y="-20529"/>
                  <a:pt x="226059" y="0"/>
                </a:cubicBezTo>
                <a:cubicBezTo>
                  <a:pt x="403020" y="9000"/>
                  <a:pt x="553468" y="-4242"/>
                  <a:pt x="795730" y="0"/>
                </a:cubicBezTo>
                <a:cubicBezTo>
                  <a:pt x="1037992" y="4242"/>
                  <a:pt x="1218910" y="-18636"/>
                  <a:pt x="1566461" y="0"/>
                </a:cubicBezTo>
                <a:cubicBezTo>
                  <a:pt x="1914012" y="18636"/>
                  <a:pt x="1966986" y="16553"/>
                  <a:pt x="2337193" y="0"/>
                </a:cubicBezTo>
                <a:cubicBezTo>
                  <a:pt x="2707400" y="-16553"/>
                  <a:pt x="2806149" y="-30122"/>
                  <a:pt x="3107924" y="0"/>
                </a:cubicBezTo>
                <a:cubicBezTo>
                  <a:pt x="3409699" y="30122"/>
                  <a:pt x="3459153" y="6903"/>
                  <a:pt x="3677595" y="0"/>
                </a:cubicBezTo>
                <a:cubicBezTo>
                  <a:pt x="3896037" y="-6903"/>
                  <a:pt x="3941863" y="-9542"/>
                  <a:pt x="4146736" y="0"/>
                </a:cubicBezTo>
                <a:cubicBezTo>
                  <a:pt x="4351609" y="9542"/>
                  <a:pt x="4589919" y="5415"/>
                  <a:pt x="5017997" y="0"/>
                </a:cubicBezTo>
                <a:cubicBezTo>
                  <a:pt x="5446075" y="-5415"/>
                  <a:pt x="5510474" y="-5238"/>
                  <a:pt x="5688198" y="0"/>
                </a:cubicBezTo>
                <a:cubicBezTo>
                  <a:pt x="5865922" y="5238"/>
                  <a:pt x="6139987" y="15632"/>
                  <a:pt x="6257869" y="0"/>
                </a:cubicBezTo>
                <a:cubicBezTo>
                  <a:pt x="6375751" y="-15632"/>
                  <a:pt x="6519785" y="2311"/>
                  <a:pt x="6626480" y="0"/>
                </a:cubicBezTo>
                <a:cubicBezTo>
                  <a:pt x="6733175" y="-2311"/>
                  <a:pt x="7026692" y="20969"/>
                  <a:pt x="7196151" y="0"/>
                </a:cubicBezTo>
                <a:cubicBezTo>
                  <a:pt x="7365610" y="-20969"/>
                  <a:pt x="7841959" y="-35355"/>
                  <a:pt x="8067412" y="0"/>
                </a:cubicBezTo>
                <a:cubicBezTo>
                  <a:pt x="8292865" y="35355"/>
                  <a:pt x="8506053" y="30301"/>
                  <a:pt x="8737613" y="0"/>
                </a:cubicBezTo>
                <a:cubicBezTo>
                  <a:pt x="8969173" y="-30301"/>
                  <a:pt x="8933422" y="4911"/>
                  <a:pt x="9106224" y="0"/>
                </a:cubicBezTo>
                <a:cubicBezTo>
                  <a:pt x="9279026" y="-4911"/>
                  <a:pt x="9741012" y="-26548"/>
                  <a:pt x="10279076" y="0"/>
                </a:cubicBezTo>
                <a:cubicBezTo>
                  <a:pt x="10405772" y="2151"/>
                  <a:pt x="10483626" y="84354"/>
                  <a:pt x="10505135" y="226059"/>
                </a:cubicBezTo>
                <a:cubicBezTo>
                  <a:pt x="10498436" y="349171"/>
                  <a:pt x="10518939" y="521444"/>
                  <a:pt x="10505135" y="660078"/>
                </a:cubicBezTo>
                <a:cubicBezTo>
                  <a:pt x="10491331" y="798712"/>
                  <a:pt x="10523447" y="985745"/>
                  <a:pt x="10505135" y="1130266"/>
                </a:cubicBezTo>
                <a:cubicBezTo>
                  <a:pt x="10498069" y="1226915"/>
                  <a:pt x="10413575" y="1359637"/>
                  <a:pt x="10279076" y="1356325"/>
                </a:cubicBezTo>
                <a:cubicBezTo>
                  <a:pt x="10160666" y="1371783"/>
                  <a:pt x="10092708" y="1368230"/>
                  <a:pt x="9910465" y="1356325"/>
                </a:cubicBezTo>
                <a:cubicBezTo>
                  <a:pt x="9728222" y="1344420"/>
                  <a:pt x="9654836" y="1347084"/>
                  <a:pt x="9541855" y="1356325"/>
                </a:cubicBezTo>
                <a:cubicBezTo>
                  <a:pt x="9428874" y="1365567"/>
                  <a:pt x="8999210" y="1370672"/>
                  <a:pt x="8771123" y="1356325"/>
                </a:cubicBezTo>
                <a:cubicBezTo>
                  <a:pt x="8543036" y="1341978"/>
                  <a:pt x="8106162" y="1336898"/>
                  <a:pt x="7899862" y="1356325"/>
                </a:cubicBezTo>
                <a:cubicBezTo>
                  <a:pt x="7693562" y="1375752"/>
                  <a:pt x="7429534" y="1333475"/>
                  <a:pt x="7229661" y="1356325"/>
                </a:cubicBezTo>
                <a:cubicBezTo>
                  <a:pt x="7029788" y="1379175"/>
                  <a:pt x="6677237" y="1319853"/>
                  <a:pt x="6458930" y="1356325"/>
                </a:cubicBezTo>
                <a:cubicBezTo>
                  <a:pt x="6240623" y="1392797"/>
                  <a:pt x="6024389" y="1352884"/>
                  <a:pt x="5889259" y="1356325"/>
                </a:cubicBezTo>
                <a:cubicBezTo>
                  <a:pt x="5754129" y="1359766"/>
                  <a:pt x="5517613" y="1366828"/>
                  <a:pt x="5219057" y="1356325"/>
                </a:cubicBezTo>
                <a:cubicBezTo>
                  <a:pt x="4920501" y="1345822"/>
                  <a:pt x="4789894" y="1346211"/>
                  <a:pt x="4649386" y="1356325"/>
                </a:cubicBezTo>
                <a:cubicBezTo>
                  <a:pt x="4508878" y="1366439"/>
                  <a:pt x="4410736" y="1342644"/>
                  <a:pt x="4180246" y="1356325"/>
                </a:cubicBezTo>
                <a:cubicBezTo>
                  <a:pt x="3949756" y="1370006"/>
                  <a:pt x="3653364" y="1332531"/>
                  <a:pt x="3409514" y="1356325"/>
                </a:cubicBezTo>
                <a:cubicBezTo>
                  <a:pt x="3165664" y="1380119"/>
                  <a:pt x="2973158" y="1355890"/>
                  <a:pt x="2739313" y="1356325"/>
                </a:cubicBezTo>
                <a:cubicBezTo>
                  <a:pt x="2505468" y="1356760"/>
                  <a:pt x="2343426" y="1386918"/>
                  <a:pt x="1968582" y="1356325"/>
                </a:cubicBezTo>
                <a:cubicBezTo>
                  <a:pt x="1593738" y="1325732"/>
                  <a:pt x="1478629" y="1368709"/>
                  <a:pt x="1298381" y="1356325"/>
                </a:cubicBezTo>
                <a:cubicBezTo>
                  <a:pt x="1118133" y="1343941"/>
                  <a:pt x="1033244" y="1353879"/>
                  <a:pt x="929770" y="1356325"/>
                </a:cubicBezTo>
                <a:cubicBezTo>
                  <a:pt x="826296" y="1358771"/>
                  <a:pt x="374203" y="1374911"/>
                  <a:pt x="226059" y="1356325"/>
                </a:cubicBezTo>
                <a:cubicBezTo>
                  <a:pt x="107150" y="1368068"/>
                  <a:pt x="9217" y="1245109"/>
                  <a:pt x="0" y="1130266"/>
                </a:cubicBezTo>
                <a:cubicBezTo>
                  <a:pt x="20212" y="923678"/>
                  <a:pt x="2428" y="767651"/>
                  <a:pt x="0" y="660078"/>
                </a:cubicBezTo>
                <a:cubicBezTo>
                  <a:pt x="-2428" y="552505"/>
                  <a:pt x="-4930" y="415987"/>
                  <a:pt x="0" y="226059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04668" y="79040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0FAD4-610F-C839-5825-A94BA80C074B}"/>
              </a:ext>
            </a:extLst>
          </p:cNvPr>
          <p:cNvSpPr txBox="1"/>
          <p:nvPr/>
        </p:nvSpPr>
        <p:spPr>
          <a:xfrm>
            <a:off x="1600044" y="2237706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두 변수의 상관계수가 높더라도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데이터의 특성 상 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변수가 시간의 흐름에 따라 상승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따른 결과로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상관계수가 높게 나타날 수 있음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E866E-8867-0371-3376-A2A540BBEB3B}"/>
              </a:ext>
            </a:extLst>
          </p:cNvPr>
          <p:cNvSpPr txBox="1"/>
          <p:nvPr/>
        </p:nvSpPr>
        <p:spPr>
          <a:xfrm>
            <a:off x="2861801" y="3447786"/>
            <a:ext cx="6468386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특성을 반영할 수 있는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지표가 필요 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D37B41-FA7F-75E8-0EF5-D30B9478AD02}"/>
              </a:ext>
            </a:extLst>
          </p:cNvPr>
          <p:cNvSpPr/>
          <p:nvPr/>
        </p:nvSpPr>
        <p:spPr>
          <a:xfrm>
            <a:off x="4565414" y="1762404"/>
            <a:ext cx="3061163" cy="369332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4565413" y="1771021"/>
            <a:ext cx="30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 데이터의 상관계수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B8686DC-4876-E17C-5849-876BF3B02BBA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6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DC8CA3-6895-8045-DB45-C0326D9037C8}"/>
              </a:ext>
            </a:extLst>
          </p:cNvPr>
          <p:cNvSpPr/>
          <p:nvPr/>
        </p:nvSpPr>
        <p:spPr>
          <a:xfrm>
            <a:off x="4146181" y="5030649"/>
            <a:ext cx="3816553" cy="741732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6" name="모서리가 둥근 직사각형 24">
            <a:extLst>
              <a:ext uri="{FF2B5EF4-FFF2-40B4-BE49-F238E27FC236}">
                <a16:creationId xmlns:a16="http://schemas.microsoft.com/office/drawing/2014/main" id="{1011A1F8-EA70-6E1E-0F81-2F479FD7FBE4}"/>
              </a:ext>
            </a:extLst>
          </p:cNvPr>
          <p:cNvSpPr/>
          <p:nvPr/>
        </p:nvSpPr>
        <p:spPr>
          <a:xfrm>
            <a:off x="843883" y="2001236"/>
            <a:ext cx="10505135" cy="1356325"/>
          </a:xfrm>
          <a:custGeom>
            <a:avLst/>
            <a:gdLst>
              <a:gd name="connsiteX0" fmla="*/ 0 w 10505135"/>
              <a:gd name="connsiteY0" fmla="*/ 226059 h 1356325"/>
              <a:gd name="connsiteX1" fmla="*/ 226059 w 10505135"/>
              <a:gd name="connsiteY1" fmla="*/ 0 h 1356325"/>
              <a:gd name="connsiteX2" fmla="*/ 795730 w 10505135"/>
              <a:gd name="connsiteY2" fmla="*/ 0 h 1356325"/>
              <a:gd name="connsiteX3" fmla="*/ 1566461 w 10505135"/>
              <a:gd name="connsiteY3" fmla="*/ 0 h 1356325"/>
              <a:gd name="connsiteX4" fmla="*/ 2337193 w 10505135"/>
              <a:gd name="connsiteY4" fmla="*/ 0 h 1356325"/>
              <a:gd name="connsiteX5" fmla="*/ 3107924 w 10505135"/>
              <a:gd name="connsiteY5" fmla="*/ 0 h 1356325"/>
              <a:gd name="connsiteX6" fmla="*/ 3677595 w 10505135"/>
              <a:gd name="connsiteY6" fmla="*/ 0 h 1356325"/>
              <a:gd name="connsiteX7" fmla="*/ 4146736 w 10505135"/>
              <a:gd name="connsiteY7" fmla="*/ 0 h 1356325"/>
              <a:gd name="connsiteX8" fmla="*/ 5017997 w 10505135"/>
              <a:gd name="connsiteY8" fmla="*/ 0 h 1356325"/>
              <a:gd name="connsiteX9" fmla="*/ 5688198 w 10505135"/>
              <a:gd name="connsiteY9" fmla="*/ 0 h 1356325"/>
              <a:gd name="connsiteX10" fmla="*/ 6257869 w 10505135"/>
              <a:gd name="connsiteY10" fmla="*/ 0 h 1356325"/>
              <a:gd name="connsiteX11" fmla="*/ 6626480 w 10505135"/>
              <a:gd name="connsiteY11" fmla="*/ 0 h 1356325"/>
              <a:gd name="connsiteX12" fmla="*/ 7196151 w 10505135"/>
              <a:gd name="connsiteY12" fmla="*/ 0 h 1356325"/>
              <a:gd name="connsiteX13" fmla="*/ 8067412 w 10505135"/>
              <a:gd name="connsiteY13" fmla="*/ 0 h 1356325"/>
              <a:gd name="connsiteX14" fmla="*/ 8737613 w 10505135"/>
              <a:gd name="connsiteY14" fmla="*/ 0 h 1356325"/>
              <a:gd name="connsiteX15" fmla="*/ 9106224 w 10505135"/>
              <a:gd name="connsiteY15" fmla="*/ 0 h 1356325"/>
              <a:gd name="connsiteX16" fmla="*/ 10279076 w 10505135"/>
              <a:gd name="connsiteY16" fmla="*/ 0 h 1356325"/>
              <a:gd name="connsiteX17" fmla="*/ 10505135 w 10505135"/>
              <a:gd name="connsiteY17" fmla="*/ 226059 h 1356325"/>
              <a:gd name="connsiteX18" fmla="*/ 10505135 w 10505135"/>
              <a:gd name="connsiteY18" fmla="*/ 660078 h 1356325"/>
              <a:gd name="connsiteX19" fmla="*/ 10505135 w 10505135"/>
              <a:gd name="connsiteY19" fmla="*/ 1130266 h 1356325"/>
              <a:gd name="connsiteX20" fmla="*/ 10279076 w 10505135"/>
              <a:gd name="connsiteY20" fmla="*/ 1356325 h 1356325"/>
              <a:gd name="connsiteX21" fmla="*/ 9910465 w 10505135"/>
              <a:gd name="connsiteY21" fmla="*/ 1356325 h 1356325"/>
              <a:gd name="connsiteX22" fmla="*/ 9541855 w 10505135"/>
              <a:gd name="connsiteY22" fmla="*/ 1356325 h 1356325"/>
              <a:gd name="connsiteX23" fmla="*/ 8771123 w 10505135"/>
              <a:gd name="connsiteY23" fmla="*/ 1356325 h 1356325"/>
              <a:gd name="connsiteX24" fmla="*/ 7899862 w 10505135"/>
              <a:gd name="connsiteY24" fmla="*/ 1356325 h 1356325"/>
              <a:gd name="connsiteX25" fmla="*/ 7229661 w 10505135"/>
              <a:gd name="connsiteY25" fmla="*/ 1356325 h 1356325"/>
              <a:gd name="connsiteX26" fmla="*/ 6458930 w 10505135"/>
              <a:gd name="connsiteY26" fmla="*/ 1356325 h 1356325"/>
              <a:gd name="connsiteX27" fmla="*/ 5889259 w 10505135"/>
              <a:gd name="connsiteY27" fmla="*/ 1356325 h 1356325"/>
              <a:gd name="connsiteX28" fmla="*/ 5219057 w 10505135"/>
              <a:gd name="connsiteY28" fmla="*/ 1356325 h 1356325"/>
              <a:gd name="connsiteX29" fmla="*/ 4649386 w 10505135"/>
              <a:gd name="connsiteY29" fmla="*/ 1356325 h 1356325"/>
              <a:gd name="connsiteX30" fmla="*/ 4180246 w 10505135"/>
              <a:gd name="connsiteY30" fmla="*/ 1356325 h 1356325"/>
              <a:gd name="connsiteX31" fmla="*/ 3409514 w 10505135"/>
              <a:gd name="connsiteY31" fmla="*/ 1356325 h 1356325"/>
              <a:gd name="connsiteX32" fmla="*/ 2739313 w 10505135"/>
              <a:gd name="connsiteY32" fmla="*/ 1356325 h 1356325"/>
              <a:gd name="connsiteX33" fmla="*/ 1968582 w 10505135"/>
              <a:gd name="connsiteY33" fmla="*/ 1356325 h 1356325"/>
              <a:gd name="connsiteX34" fmla="*/ 1298381 w 10505135"/>
              <a:gd name="connsiteY34" fmla="*/ 1356325 h 1356325"/>
              <a:gd name="connsiteX35" fmla="*/ 929770 w 10505135"/>
              <a:gd name="connsiteY35" fmla="*/ 1356325 h 1356325"/>
              <a:gd name="connsiteX36" fmla="*/ 226059 w 10505135"/>
              <a:gd name="connsiteY36" fmla="*/ 1356325 h 1356325"/>
              <a:gd name="connsiteX37" fmla="*/ 0 w 10505135"/>
              <a:gd name="connsiteY37" fmla="*/ 1130266 h 1356325"/>
              <a:gd name="connsiteX38" fmla="*/ 0 w 10505135"/>
              <a:gd name="connsiteY38" fmla="*/ 660078 h 1356325"/>
              <a:gd name="connsiteX39" fmla="*/ 0 w 10505135"/>
              <a:gd name="connsiteY39" fmla="*/ 226059 h 13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505135" h="1356325" extrusionOk="0">
                <a:moveTo>
                  <a:pt x="0" y="226059"/>
                </a:moveTo>
                <a:cubicBezTo>
                  <a:pt x="1935" y="95850"/>
                  <a:pt x="91377" y="-20529"/>
                  <a:pt x="226059" y="0"/>
                </a:cubicBezTo>
                <a:cubicBezTo>
                  <a:pt x="403020" y="9000"/>
                  <a:pt x="553468" y="-4242"/>
                  <a:pt x="795730" y="0"/>
                </a:cubicBezTo>
                <a:cubicBezTo>
                  <a:pt x="1037992" y="4242"/>
                  <a:pt x="1218910" y="-18636"/>
                  <a:pt x="1566461" y="0"/>
                </a:cubicBezTo>
                <a:cubicBezTo>
                  <a:pt x="1914012" y="18636"/>
                  <a:pt x="1966986" y="16553"/>
                  <a:pt x="2337193" y="0"/>
                </a:cubicBezTo>
                <a:cubicBezTo>
                  <a:pt x="2707400" y="-16553"/>
                  <a:pt x="2806149" y="-30122"/>
                  <a:pt x="3107924" y="0"/>
                </a:cubicBezTo>
                <a:cubicBezTo>
                  <a:pt x="3409699" y="30122"/>
                  <a:pt x="3459153" y="6903"/>
                  <a:pt x="3677595" y="0"/>
                </a:cubicBezTo>
                <a:cubicBezTo>
                  <a:pt x="3896037" y="-6903"/>
                  <a:pt x="3941863" y="-9542"/>
                  <a:pt x="4146736" y="0"/>
                </a:cubicBezTo>
                <a:cubicBezTo>
                  <a:pt x="4351609" y="9542"/>
                  <a:pt x="4589919" y="5415"/>
                  <a:pt x="5017997" y="0"/>
                </a:cubicBezTo>
                <a:cubicBezTo>
                  <a:pt x="5446075" y="-5415"/>
                  <a:pt x="5510474" y="-5238"/>
                  <a:pt x="5688198" y="0"/>
                </a:cubicBezTo>
                <a:cubicBezTo>
                  <a:pt x="5865922" y="5238"/>
                  <a:pt x="6139987" y="15632"/>
                  <a:pt x="6257869" y="0"/>
                </a:cubicBezTo>
                <a:cubicBezTo>
                  <a:pt x="6375751" y="-15632"/>
                  <a:pt x="6519785" y="2311"/>
                  <a:pt x="6626480" y="0"/>
                </a:cubicBezTo>
                <a:cubicBezTo>
                  <a:pt x="6733175" y="-2311"/>
                  <a:pt x="7026692" y="20969"/>
                  <a:pt x="7196151" y="0"/>
                </a:cubicBezTo>
                <a:cubicBezTo>
                  <a:pt x="7365610" y="-20969"/>
                  <a:pt x="7841959" y="-35355"/>
                  <a:pt x="8067412" y="0"/>
                </a:cubicBezTo>
                <a:cubicBezTo>
                  <a:pt x="8292865" y="35355"/>
                  <a:pt x="8506053" y="30301"/>
                  <a:pt x="8737613" y="0"/>
                </a:cubicBezTo>
                <a:cubicBezTo>
                  <a:pt x="8969173" y="-30301"/>
                  <a:pt x="8933422" y="4911"/>
                  <a:pt x="9106224" y="0"/>
                </a:cubicBezTo>
                <a:cubicBezTo>
                  <a:pt x="9279026" y="-4911"/>
                  <a:pt x="9741012" y="-26548"/>
                  <a:pt x="10279076" y="0"/>
                </a:cubicBezTo>
                <a:cubicBezTo>
                  <a:pt x="10405772" y="2151"/>
                  <a:pt x="10483626" y="84354"/>
                  <a:pt x="10505135" y="226059"/>
                </a:cubicBezTo>
                <a:cubicBezTo>
                  <a:pt x="10498436" y="349171"/>
                  <a:pt x="10518939" y="521444"/>
                  <a:pt x="10505135" y="660078"/>
                </a:cubicBezTo>
                <a:cubicBezTo>
                  <a:pt x="10491331" y="798712"/>
                  <a:pt x="10523447" y="985745"/>
                  <a:pt x="10505135" y="1130266"/>
                </a:cubicBezTo>
                <a:cubicBezTo>
                  <a:pt x="10498069" y="1226915"/>
                  <a:pt x="10413575" y="1359637"/>
                  <a:pt x="10279076" y="1356325"/>
                </a:cubicBezTo>
                <a:cubicBezTo>
                  <a:pt x="10160666" y="1371783"/>
                  <a:pt x="10092708" y="1368230"/>
                  <a:pt x="9910465" y="1356325"/>
                </a:cubicBezTo>
                <a:cubicBezTo>
                  <a:pt x="9728222" y="1344420"/>
                  <a:pt x="9654836" y="1347084"/>
                  <a:pt x="9541855" y="1356325"/>
                </a:cubicBezTo>
                <a:cubicBezTo>
                  <a:pt x="9428874" y="1365567"/>
                  <a:pt x="8999210" y="1370672"/>
                  <a:pt x="8771123" y="1356325"/>
                </a:cubicBezTo>
                <a:cubicBezTo>
                  <a:pt x="8543036" y="1341978"/>
                  <a:pt x="8106162" y="1336898"/>
                  <a:pt x="7899862" y="1356325"/>
                </a:cubicBezTo>
                <a:cubicBezTo>
                  <a:pt x="7693562" y="1375752"/>
                  <a:pt x="7429534" y="1333475"/>
                  <a:pt x="7229661" y="1356325"/>
                </a:cubicBezTo>
                <a:cubicBezTo>
                  <a:pt x="7029788" y="1379175"/>
                  <a:pt x="6677237" y="1319853"/>
                  <a:pt x="6458930" y="1356325"/>
                </a:cubicBezTo>
                <a:cubicBezTo>
                  <a:pt x="6240623" y="1392797"/>
                  <a:pt x="6024389" y="1352884"/>
                  <a:pt x="5889259" y="1356325"/>
                </a:cubicBezTo>
                <a:cubicBezTo>
                  <a:pt x="5754129" y="1359766"/>
                  <a:pt x="5517613" y="1366828"/>
                  <a:pt x="5219057" y="1356325"/>
                </a:cubicBezTo>
                <a:cubicBezTo>
                  <a:pt x="4920501" y="1345822"/>
                  <a:pt x="4789894" y="1346211"/>
                  <a:pt x="4649386" y="1356325"/>
                </a:cubicBezTo>
                <a:cubicBezTo>
                  <a:pt x="4508878" y="1366439"/>
                  <a:pt x="4410736" y="1342644"/>
                  <a:pt x="4180246" y="1356325"/>
                </a:cubicBezTo>
                <a:cubicBezTo>
                  <a:pt x="3949756" y="1370006"/>
                  <a:pt x="3653364" y="1332531"/>
                  <a:pt x="3409514" y="1356325"/>
                </a:cubicBezTo>
                <a:cubicBezTo>
                  <a:pt x="3165664" y="1380119"/>
                  <a:pt x="2973158" y="1355890"/>
                  <a:pt x="2739313" y="1356325"/>
                </a:cubicBezTo>
                <a:cubicBezTo>
                  <a:pt x="2505468" y="1356760"/>
                  <a:pt x="2343426" y="1386918"/>
                  <a:pt x="1968582" y="1356325"/>
                </a:cubicBezTo>
                <a:cubicBezTo>
                  <a:pt x="1593738" y="1325732"/>
                  <a:pt x="1478629" y="1368709"/>
                  <a:pt x="1298381" y="1356325"/>
                </a:cubicBezTo>
                <a:cubicBezTo>
                  <a:pt x="1118133" y="1343941"/>
                  <a:pt x="1033244" y="1353879"/>
                  <a:pt x="929770" y="1356325"/>
                </a:cubicBezTo>
                <a:cubicBezTo>
                  <a:pt x="826296" y="1358771"/>
                  <a:pt x="374203" y="1374911"/>
                  <a:pt x="226059" y="1356325"/>
                </a:cubicBezTo>
                <a:cubicBezTo>
                  <a:pt x="107150" y="1368068"/>
                  <a:pt x="9217" y="1245109"/>
                  <a:pt x="0" y="1130266"/>
                </a:cubicBezTo>
                <a:cubicBezTo>
                  <a:pt x="20212" y="923678"/>
                  <a:pt x="2428" y="767651"/>
                  <a:pt x="0" y="660078"/>
                </a:cubicBezTo>
                <a:cubicBezTo>
                  <a:pt x="-2428" y="552505"/>
                  <a:pt x="-4930" y="415987"/>
                  <a:pt x="0" y="226059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604668" y="79040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0FAD4-610F-C839-5825-A94BA80C074B}"/>
              </a:ext>
            </a:extLst>
          </p:cNvPr>
          <p:cNvSpPr txBox="1"/>
          <p:nvPr/>
        </p:nvSpPr>
        <p:spPr>
          <a:xfrm>
            <a:off x="1600050" y="2158283"/>
            <a:ext cx="899189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두 변수의 상관계수가 높더라도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 데이터의 특성 상 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변수가 시간의 흐름에 따라 상승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따른 결과로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상관계수가 높게 나타날 수 있음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Google Shape;1536;p70">
            <a:extLst>
              <a:ext uri="{FF2B5EF4-FFF2-40B4-BE49-F238E27FC236}">
                <a16:creationId xmlns:a16="http://schemas.microsoft.com/office/drawing/2014/main" id="{2C9894BB-1CCF-D370-2A1B-B17B8C467BA7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 rot="5400000">
            <a:off x="5963213" y="4141129"/>
            <a:ext cx="265573" cy="51409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1E866E-8867-0371-3376-A2A540BBEB3B}"/>
              </a:ext>
            </a:extLst>
          </p:cNvPr>
          <p:cNvSpPr txBox="1"/>
          <p:nvPr/>
        </p:nvSpPr>
        <p:spPr>
          <a:xfrm>
            <a:off x="2861801" y="3447786"/>
            <a:ext cx="6468386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특성을 반영할 수 있는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지표가 필요 </a:t>
            </a:r>
            <a:r>
              <a:rPr lang="en-US" altLang="ko-KR" sz="1600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r>
              <a:rPr lang="ko-KR" altLang="en-US" sz="1600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95C34-3B63-3D5D-80CF-FEB3B17EF307}"/>
              </a:ext>
            </a:extLst>
          </p:cNvPr>
          <p:cNvSpPr txBox="1"/>
          <p:nvPr/>
        </p:nvSpPr>
        <p:spPr>
          <a:xfrm>
            <a:off x="4187720" y="5216849"/>
            <a:ext cx="3816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(Vector Auto Regression)</a:t>
            </a:r>
            <a:endParaRPr lang="ko-KR" altLang="en-US" dirty="0"/>
          </a:p>
        </p:txBody>
      </p: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43C0B420-E615-6D3F-60F9-82E9FB1DCC79}"/>
              </a:ext>
            </a:extLst>
          </p:cNvPr>
          <p:cNvGrpSpPr/>
          <p:nvPr/>
        </p:nvGrpSpPr>
        <p:grpSpPr>
          <a:xfrm>
            <a:off x="4316644" y="4710472"/>
            <a:ext cx="292788" cy="513067"/>
            <a:chOff x="7598223" y="5172736"/>
            <a:chExt cx="1292712" cy="2216187"/>
          </a:xfrm>
        </p:grpSpPr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9F03B6B3-5D72-6450-D70F-59025EA7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D37B41-FA7F-75E8-0EF5-D30B9478AD02}"/>
              </a:ext>
            </a:extLst>
          </p:cNvPr>
          <p:cNvSpPr/>
          <p:nvPr/>
        </p:nvSpPr>
        <p:spPr>
          <a:xfrm>
            <a:off x="4565414" y="1762404"/>
            <a:ext cx="3061163" cy="369332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4565413" y="1771021"/>
            <a:ext cx="30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시계열 데이터의 상관계수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7AC34C-F658-0348-F609-74077787754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49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A209325-E1B6-B6CF-A5A9-821BEC940AAD}"/>
              </a:ext>
            </a:extLst>
          </p:cNvPr>
          <p:cNvSpPr txBox="1"/>
          <p:nvPr/>
        </p:nvSpPr>
        <p:spPr>
          <a:xfrm>
            <a:off x="1600046" y="4585130"/>
            <a:ext cx="89918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인과성 검정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(Granger’s Causality test)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충격반응 함수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Impulse response function)</a:t>
            </a:r>
          </a:p>
          <a:p>
            <a:pPr algn="ctr">
              <a:lnSpc>
                <a:spcPct val="150000"/>
              </a:lnSpc>
            </a:pPr>
            <a:r>
              <a:rPr lang="en-US" altLang="ko-KR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예측오차 분산분해 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(Forecasting error variance decomposition)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8980" y="2106949"/>
            <a:ext cx="10554040" cy="156174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1080996" y="1930440"/>
            <a:ext cx="137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E832D-65D1-ABE2-C19F-9816B9B012FF}"/>
              </a:ext>
            </a:extLst>
          </p:cNvPr>
          <p:cNvSpPr txBox="1"/>
          <p:nvPr/>
        </p:nvSpPr>
        <p:spPr>
          <a:xfrm>
            <a:off x="1600047" y="2236274"/>
            <a:ext cx="89918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일변량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자기회귀모형을 </a:t>
            </a:r>
            <a:r>
              <a:rPr lang="ko-KR" altLang="en-US" b="0" i="0" dirty="0" err="1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다변량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자기회귀모형으로 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시킨 모형으로</a:t>
            </a:r>
            <a:endParaRPr lang="en-US" altLang="ko-KR" b="0" i="0" dirty="0"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변수들 사이 상호작용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고려하여 모델링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시계열 데이터에서 </a:t>
            </a:r>
            <a:r>
              <a:rPr lang="ko-KR" altLang="en-US" dirty="0">
                <a:solidFill>
                  <a:srgbClr val="C00000"/>
                </a:solidFill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간 상호작용 </a:t>
            </a:r>
            <a:r>
              <a:rPr lang="ko-KR" altLang="en-US" dirty="0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파악 가능 </a:t>
            </a:r>
            <a:r>
              <a:rPr lang="en-US" altLang="ko-KR" dirty="0">
                <a:solidFill>
                  <a:srgbClr val="21252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en-US" altLang="ko-KR" i="0" dirty="0">
              <a:solidFill>
                <a:srgbClr val="212529"/>
              </a:solidFill>
              <a:effectLst/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30E9D-AF1F-9F81-60E2-A108755250BA}"/>
              </a:ext>
            </a:extLst>
          </p:cNvPr>
          <p:cNvSpPr txBox="1"/>
          <p:nvPr/>
        </p:nvSpPr>
        <p:spPr>
          <a:xfrm>
            <a:off x="1600047" y="4035964"/>
            <a:ext cx="899189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VAR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 통해 가능한 분석 방법들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en-US" altLang="ko-KR" sz="1600" i="0" dirty="0">
              <a:solidFill>
                <a:schemeClr val="bg1">
                  <a:lumMod val="50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1ECE90-0EDF-34B8-36CC-7D411E8E14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99" y="4662083"/>
            <a:ext cx="334584" cy="334584"/>
          </a:xfrm>
          <a:prstGeom prst="rect">
            <a:avLst/>
          </a:prstGeom>
        </p:spPr>
      </p:pic>
      <p:sp>
        <p:nvSpPr>
          <p:cNvPr id="13" name="모서리가 둥근 직사각형 24">
            <a:extLst>
              <a:ext uri="{FF2B5EF4-FFF2-40B4-BE49-F238E27FC236}">
                <a16:creationId xmlns:a16="http://schemas.microsoft.com/office/drawing/2014/main" id="{AAA7092F-DA1F-51E2-DB69-976891314956}"/>
              </a:ext>
            </a:extLst>
          </p:cNvPr>
          <p:cNvSpPr/>
          <p:nvPr/>
        </p:nvSpPr>
        <p:spPr>
          <a:xfrm>
            <a:off x="801892" y="4576945"/>
            <a:ext cx="10505135" cy="1356325"/>
          </a:xfrm>
          <a:custGeom>
            <a:avLst/>
            <a:gdLst>
              <a:gd name="connsiteX0" fmla="*/ 0 w 10505135"/>
              <a:gd name="connsiteY0" fmla="*/ 226059 h 1356325"/>
              <a:gd name="connsiteX1" fmla="*/ 226059 w 10505135"/>
              <a:gd name="connsiteY1" fmla="*/ 0 h 1356325"/>
              <a:gd name="connsiteX2" fmla="*/ 795730 w 10505135"/>
              <a:gd name="connsiteY2" fmla="*/ 0 h 1356325"/>
              <a:gd name="connsiteX3" fmla="*/ 1566461 w 10505135"/>
              <a:gd name="connsiteY3" fmla="*/ 0 h 1356325"/>
              <a:gd name="connsiteX4" fmla="*/ 2337193 w 10505135"/>
              <a:gd name="connsiteY4" fmla="*/ 0 h 1356325"/>
              <a:gd name="connsiteX5" fmla="*/ 3107924 w 10505135"/>
              <a:gd name="connsiteY5" fmla="*/ 0 h 1356325"/>
              <a:gd name="connsiteX6" fmla="*/ 3677595 w 10505135"/>
              <a:gd name="connsiteY6" fmla="*/ 0 h 1356325"/>
              <a:gd name="connsiteX7" fmla="*/ 4146736 w 10505135"/>
              <a:gd name="connsiteY7" fmla="*/ 0 h 1356325"/>
              <a:gd name="connsiteX8" fmla="*/ 5017997 w 10505135"/>
              <a:gd name="connsiteY8" fmla="*/ 0 h 1356325"/>
              <a:gd name="connsiteX9" fmla="*/ 5688198 w 10505135"/>
              <a:gd name="connsiteY9" fmla="*/ 0 h 1356325"/>
              <a:gd name="connsiteX10" fmla="*/ 6257869 w 10505135"/>
              <a:gd name="connsiteY10" fmla="*/ 0 h 1356325"/>
              <a:gd name="connsiteX11" fmla="*/ 6626480 w 10505135"/>
              <a:gd name="connsiteY11" fmla="*/ 0 h 1356325"/>
              <a:gd name="connsiteX12" fmla="*/ 7196151 w 10505135"/>
              <a:gd name="connsiteY12" fmla="*/ 0 h 1356325"/>
              <a:gd name="connsiteX13" fmla="*/ 8067412 w 10505135"/>
              <a:gd name="connsiteY13" fmla="*/ 0 h 1356325"/>
              <a:gd name="connsiteX14" fmla="*/ 8737613 w 10505135"/>
              <a:gd name="connsiteY14" fmla="*/ 0 h 1356325"/>
              <a:gd name="connsiteX15" fmla="*/ 9106224 w 10505135"/>
              <a:gd name="connsiteY15" fmla="*/ 0 h 1356325"/>
              <a:gd name="connsiteX16" fmla="*/ 10279076 w 10505135"/>
              <a:gd name="connsiteY16" fmla="*/ 0 h 1356325"/>
              <a:gd name="connsiteX17" fmla="*/ 10505135 w 10505135"/>
              <a:gd name="connsiteY17" fmla="*/ 226059 h 1356325"/>
              <a:gd name="connsiteX18" fmla="*/ 10505135 w 10505135"/>
              <a:gd name="connsiteY18" fmla="*/ 660078 h 1356325"/>
              <a:gd name="connsiteX19" fmla="*/ 10505135 w 10505135"/>
              <a:gd name="connsiteY19" fmla="*/ 1130266 h 1356325"/>
              <a:gd name="connsiteX20" fmla="*/ 10279076 w 10505135"/>
              <a:gd name="connsiteY20" fmla="*/ 1356325 h 1356325"/>
              <a:gd name="connsiteX21" fmla="*/ 9910465 w 10505135"/>
              <a:gd name="connsiteY21" fmla="*/ 1356325 h 1356325"/>
              <a:gd name="connsiteX22" fmla="*/ 9541855 w 10505135"/>
              <a:gd name="connsiteY22" fmla="*/ 1356325 h 1356325"/>
              <a:gd name="connsiteX23" fmla="*/ 8771123 w 10505135"/>
              <a:gd name="connsiteY23" fmla="*/ 1356325 h 1356325"/>
              <a:gd name="connsiteX24" fmla="*/ 7899862 w 10505135"/>
              <a:gd name="connsiteY24" fmla="*/ 1356325 h 1356325"/>
              <a:gd name="connsiteX25" fmla="*/ 7229661 w 10505135"/>
              <a:gd name="connsiteY25" fmla="*/ 1356325 h 1356325"/>
              <a:gd name="connsiteX26" fmla="*/ 6458930 w 10505135"/>
              <a:gd name="connsiteY26" fmla="*/ 1356325 h 1356325"/>
              <a:gd name="connsiteX27" fmla="*/ 5889259 w 10505135"/>
              <a:gd name="connsiteY27" fmla="*/ 1356325 h 1356325"/>
              <a:gd name="connsiteX28" fmla="*/ 5219057 w 10505135"/>
              <a:gd name="connsiteY28" fmla="*/ 1356325 h 1356325"/>
              <a:gd name="connsiteX29" fmla="*/ 4649386 w 10505135"/>
              <a:gd name="connsiteY29" fmla="*/ 1356325 h 1356325"/>
              <a:gd name="connsiteX30" fmla="*/ 4180246 w 10505135"/>
              <a:gd name="connsiteY30" fmla="*/ 1356325 h 1356325"/>
              <a:gd name="connsiteX31" fmla="*/ 3409514 w 10505135"/>
              <a:gd name="connsiteY31" fmla="*/ 1356325 h 1356325"/>
              <a:gd name="connsiteX32" fmla="*/ 2739313 w 10505135"/>
              <a:gd name="connsiteY32" fmla="*/ 1356325 h 1356325"/>
              <a:gd name="connsiteX33" fmla="*/ 1968582 w 10505135"/>
              <a:gd name="connsiteY33" fmla="*/ 1356325 h 1356325"/>
              <a:gd name="connsiteX34" fmla="*/ 1298381 w 10505135"/>
              <a:gd name="connsiteY34" fmla="*/ 1356325 h 1356325"/>
              <a:gd name="connsiteX35" fmla="*/ 929770 w 10505135"/>
              <a:gd name="connsiteY35" fmla="*/ 1356325 h 1356325"/>
              <a:gd name="connsiteX36" fmla="*/ 226059 w 10505135"/>
              <a:gd name="connsiteY36" fmla="*/ 1356325 h 1356325"/>
              <a:gd name="connsiteX37" fmla="*/ 0 w 10505135"/>
              <a:gd name="connsiteY37" fmla="*/ 1130266 h 1356325"/>
              <a:gd name="connsiteX38" fmla="*/ 0 w 10505135"/>
              <a:gd name="connsiteY38" fmla="*/ 660078 h 1356325"/>
              <a:gd name="connsiteX39" fmla="*/ 0 w 10505135"/>
              <a:gd name="connsiteY39" fmla="*/ 226059 h 13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505135" h="1356325" extrusionOk="0">
                <a:moveTo>
                  <a:pt x="0" y="226059"/>
                </a:moveTo>
                <a:cubicBezTo>
                  <a:pt x="1935" y="95850"/>
                  <a:pt x="91377" y="-20529"/>
                  <a:pt x="226059" y="0"/>
                </a:cubicBezTo>
                <a:cubicBezTo>
                  <a:pt x="403020" y="9000"/>
                  <a:pt x="553468" y="-4242"/>
                  <a:pt x="795730" y="0"/>
                </a:cubicBezTo>
                <a:cubicBezTo>
                  <a:pt x="1037992" y="4242"/>
                  <a:pt x="1218910" y="-18636"/>
                  <a:pt x="1566461" y="0"/>
                </a:cubicBezTo>
                <a:cubicBezTo>
                  <a:pt x="1914012" y="18636"/>
                  <a:pt x="1966986" y="16553"/>
                  <a:pt x="2337193" y="0"/>
                </a:cubicBezTo>
                <a:cubicBezTo>
                  <a:pt x="2707400" y="-16553"/>
                  <a:pt x="2806149" y="-30122"/>
                  <a:pt x="3107924" y="0"/>
                </a:cubicBezTo>
                <a:cubicBezTo>
                  <a:pt x="3409699" y="30122"/>
                  <a:pt x="3459153" y="6903"/>
                  <a:pt x="3677595" y="0"/>
                </a:cubicBezTo>
                <a:cubicBezTo>
                  <a:pt x="3896037" y="-6903"/>
                  <a:pt x="3941863" y="-9542"/>
                  <a:pt x="4146736" y="0"/>
                </a:cubicBezTo>
                <a:cubicBezTo>
                  <a:pt x="4351609" y="9542"/>
                  <a:pt x="4589919" y="5415"/>
                  <a:pt x="5017997" y="0"/>
                </a:cubicBezTo>
                <a:cubicBezTo>
                  <a:pt x="5446075" y="-5415"/>
                  <a:pt x="5510474" y="-5238"/>
                  <a:pt x="5688198" y="0"/>
                </a:cubicBezTo>
                <a:cubicBezTo>
                  <a:pt x="5865922" y="5238"/>
                  <a:pt x="6139987" y="15632"/>
                  <a:pt x="6257869" y="0"/>
                </a:cubicBezTo>
                <a:cubicBezTo>
                  <a:pt x="6375751" y="-15632"/>
                  <a:pt x="6519785" y="2311"/>
                  <a:pt x="6626480" y="0"/>
                </a:cubicBezTo>
                <a:cubicBezTo>
                  <a:pt x="6733175" y="-2311"/>
                  <a:pt x="7026692" y="20969"/>
                  <a:pt x="7196151" y="0"/>
                </a:cubicBezTo>
                <a:cubicBezTo>
                  <a:pt x="7365610" y="-20969"/>
                  <a:pt x="7841959" y="-35355"/>
                  <a:pt x="8067412" y="0"/>
                </a:cubicBezTo>
                <a:cubicBezTo>
                  <a:pt x="8292865" y="35355"/>
                  <a:pt x="8506053" y="30301"/>
                  <a:pt x="8737613" y="0"/>
                </a:cubicBezTo>
                <a:cubicBezTo>
                  <a:pt x="8969173" y="-30301"/>
                  <a:pt x="8933422" y="4911"/>
                  <a:pt x="9106224" y="0"/>
                </a:cubicBezTo>
                <a:cubicBezTo>
                  <a:pt x="9279026" y="-4911"/>
                  <a:pt x="9741012" y="-26548"/>
                  <a:pt x="10279076" y="0"/>
                </a:cubicBezTo>
                <a:cubicBezTo>
                  <a:pt x="10405772" y="2151"/>
                  <a:pt x="10483626" y="84354"/>
                  <a:pt x="10505135" y="226059"/>
                </a:cubicBezTo>
                <a:cubicBezTo>
                  <a:pt x="10498436" y="349171"/>
                  <a:pt x="10518939" y="521444"/>
                  <a:pt x="10505135" y="660078"/>
                </a:cubicBezTo>
                <a:cubicBezTo>
                  <a:pt x="10491331" y="798712"/>
                  <a:pt x="10523447" y="985745"/>
                  <a:pt x="10505135" y="1130266"/>
                </a:cubicBezTo>
                <a:cubicBezTo>
                  <a:pt x="10498069" y="1226915"/>
                  <a:pt x="10413575" y="1359637"/>
                  <a:pt x="10279076" y="1356325"/>
                </a:cubicBezTo>
                <a:cubicBezTo>
                  <a:pt x="10160666" y="1371783"/>
                  <a:pt x="10092708" y="1368230"/>
                  <a:pt x="9910465" y="1356325"/>
                </a:cubicBezTo>
                <a:cubicBezTo>
                  <a:pt x="9728222" y="1344420"/>
                  <a:pt x="9654836" y="1347084"/>
                  <a:pt x="9541855" y="1356325"/>
                </a:cubicBezTo>
                <a:cubicBezTo>
                  <a:pt x="9428874" y="1365567"/>
                  <a:pt x="8999210" y="1370672"/>
                  <a:pt x="8771123" y="1356325"/>
                </a:cubicBezTo>
                <a:cubicBezTo>
                  <a:pt x="8543036" y="1341978"/>
                  <a:pt x="8106162" y="1336898"/>
                  <a:pt x="7899862" y="1356325"/>
                </a:cubicBezTo>
                <a:cubicBezTo>
                  <a:pt x="7693562" y="1375752"/>
                  <a:pt x="7429534" y="1333475"/>
                  <a:pt x="7229661" y="1356325"/>
                </a:cubicBezTo>
                <a:cubicBezTo>
                  <a:pt x="7029788" y="1379175"/>
                  <a:pt x="6677237" y="1319853"/>
                  <a:pt x="6458930" y="1356325"/>
                </a:cubicBezTo>
                <a:cubicBezTo>
                  <a:pt x="6240623" y="1392797"/>
                  <a:pt x="6024389" y="1352884"/>
                  <a:pt x="5889259" y="1356325"/>
                </a:cubicBezTo>
                <a:cubicBezTo>
                  <a:pt x="5754129" y="1359766"/>
                  <a:pt x="5517613" y="1366828"/>
                  <a:pt x="5219057" y="1356325"/>
                </a:cubicBezTo>
                <a:cubicBezTo>
                  <a:pt x="4920501" y="1345822"/>
                  <a:pt x="4789894" y="1346211"/>
                  <a:pt x="4649386" y="1356325"/>
                </a:cubicBezTo>
                <a:cubicBezTo>
                  <a:pt x="4508878" y="1366439"/>
                  <a:pt x="4410736" y="1342644"/>
                  <a:pt x="4180246" y="1356325"/>
                </a:cubicBezTo>
                <a:cubicBezTo>
                  <a:pt x="3949756" y="1370006"/>
                  <a:pt x="3653364" y="1332531"/>
                  <a:pt x="3409514" y="1356325"/>
                </a:cubicBezTo>
                <a:cubicBezTo>
                  <a:pt x="3165664" y="1380119"/>
                  <a:pt x="2973158" y="1355890"/>
                  <a:pt x="2739313" y="1356325"/>
                </a:cubicBezTo>
                <a:cubicBezTo>
                  <a:pt x="2505468" y="1356760"/>
                  <a:pt x="2343426" y="1386918"/>
                  <a:pt x="1968582" y="1356325"/>
                </a:cubicBezTo>
                <a:cubicBezTo>
                  <a:pt x="1593738" y="1325732"/>
                  <a:pt x="1478629" y="1368709"/>
                  <a:pt x="1298381" y="1356325"/>
                </a:cubicBezTo>
                <a:cubicBezTo>
                  <a:pt x="1118133" y="1343941"/>
                  <a:pt x="1033244" y="1353879"/>
                  <a:pt x="929770" y="1356325"/>
                </a:cubicBezTo>
                <a:cubicBezTo>
                  <a:pt x="826296" y="1358771"/>
                  <a:pt x="374203" y="1374911"/>
                  <a:pt x="226059" y="1356325"/>
                </a:cubicBezTo>
                <a:cubicBezTo>
                  <a:pt x="107150" y="1368068"/>
                  <a:pt x="9217" y="1245109"/>
                  <a:pt x="0" y="1130266"/>
                </a:cubicBezTo>
                <a:cubicBezTo>
                  <a:pt x="20212" y="923678"/>
                  <a:pt x="2428" y="767651"/>
                  <a:pt x="0" y="660078"/>
                </a:cubicBezTo>
                <a:cubicBezTo>
                  <a:pt x="-2428" y="552505"/>
                  <a:pt x="-4930" y="415987"/>
                  <a:pt x="0" y="226059"/>
                </a:cubicBezTo>
                <a:close/>
              </a:path>
            </a:pathLst>
          </a:custGeom>
          <a:noFill/>
          <a:ln w="28575">
            <a:solidFill>
              <a:srgbClr val="B4C7E8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48412726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C4B930-B927-B24B-4E1A-2026C29CF01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8980" y="2106949"/>
            <a:ext cx="10554040" cy="156174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BCC1B-618A-6FF0-608A-F14788C51747}"/>
              </a:ext>
            </a:extLst>
          </p:cNvPr>
          <p:cNvSpPr txBox="1"/>
          <p:nvPr/>
        </p:nvSpPr>
        <p:spPr>
          <a:xfrm>
            <a:off x="1080996" y="1901148"/>
            <a:ext cx="1662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C7D8F-9D83-ABFC-5D37-89C4A5E6A0C5}"/>
              </a:ext>
            </a:extLst>
          </p:cNvPr>
          <p:cNvSpPr txBox="1"/>
          <p:nvPr/>
        </p:nvSpPr>
        <p:spPr>
          <a:xfrm>
            <a:off x="1600047" y="2236274"/>
            <a:ext cx="89918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회귀분석에서는 독립변수와 종속변수 간의 관계가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경제이론에 의해 이미 결정되어진 것으로 간주하지만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VAR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 이용하면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이론을 가정하지 않고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함수 관계에 대해 분석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있음</a:t>
            </a: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5" name="그림 14" descr="사람이(가) 표시된 사진&#10;&#10;자동 생성된 설명">
            <a:extLst>
              <a:ext uri="{FF2B5EF4-FFF2-40B4-BE49-F238E27FC236}">
                <a16:creationId xmlns:a16="http://schemas.microsoft.com/office/drawing/2014/main" id="{0F40194B-5CC9-E2C2-2F9C-EC677DC9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18" y="2512421"/>
            <a:ext cx="1024395" cy="13853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4841A4-5C5E-9ECD-4983-01085F3E42BF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A93C33-06C1-AE78-6B5B-678C317B306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63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F74E8-7816-E5F3-BC01-77D2D7CA9F45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425D7-5718-60D9-B66E-C10C485002EA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8980" y="2106949"/>
            <a:ext cx="10554040" cy="156174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BCC1B-618A-6FF0-608A-F14788C51747}"/>
              </a:ext>
            </a:extLst>
          </p:cNvPr>
          <p:cNvSpPr txBox="1"/>
          <p:nvPr/>
        </p:nvSpPr>
        <p:spPr>
          <a:xfrm>
            <a:off x="1080996" y="1901148"/>
            <a:ext cx="1662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C7D8F-9D83-ABFC-5D37-89C4A5E6A0C5}"/>
              </a:ext>
            </a:extLst>
          </p:cNvPr>
          <p:cNvSpPr txBox="1"/>
          <p:nvPr/>
        </p:nvSpPr>
        <p:spPr>
          <a:xfrm>
            <a:off x="1600047" y="2236274"/>
            <a:ext cx="89918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회귀분석에서는 독립변수와 종속변수 간의 관계가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경제이론에 의해 이미 결정되어진 것으로 간주하지만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VAR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 이용하면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이론을 가정하지 않고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함수 관계에 대해 분석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있음</a:t>
            </a: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5" name="그림 14" descr="사람이(가) 표시된 사진&#10;&#10;자동 생성된 설명">
            <a:extLst>
              <a:ext uri="{FF2B5EF4-FFF2-40B4-BE49-F238E27FC236}">
                <a16:creationId xmlns:a16="http://schemas.microsoft.com/office/drawing/2014/main" id="{0F40194B-5CC9-E2C2-2F9C-EC677DC9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18" y="2512421"/>
            <a:ext cx="1024395" cy="1385321"/>
          </a:xfrm>
          <a:prstGeom prst="rect">
            <a:avLst/>
          </a:prstGeom>
        </p:spPr>
      </p:pic>
      <p:sp>
        <p:nvSpPr>
          <p:cNvPr id="3" name="Google Shape;110;p19">
            <a:extLst>
              <a:ext uri="{FF2B5EF4-FFF2-40B4-BE49-F238E27FC236}">
                <a16:creationId xmlns:a16="http://schemas.microsoft.com/office/drawing/2014/main" id="{C0E70E1F-3FED-ACE3-2CFA-D4E202731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A3F6FEF-5F49-B565-8D59-0704943FA5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838" y="356312"/>
            <a:ext cx="576315" cy="574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5719F6-93A9-5547-A2FB-2F2DAAEC7DF2}"/>
              </a:ext>
            </a:extLst>
          </p:cNvPr>
          <p:cNvSpPr txBox="1"/>
          <p:nvPr/>
        </p:nvSpPr>
        <p:spPr>
          <a:xfrm>
            <a:off x="2599170" y="1032147"/>
            <a:ext cx="69936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그레인져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인과관계 검정</a:t>
            </a:r>
            <a:r>
              <a:rPr lang="ko-KR" altLang="en-US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통한 시계열 자료의 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8E34CF-1531-6F37-47F7-A16DCE18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35" y="1761100"/>
            <a:ext cx="4067632" cy="2979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BFA73-A846-C6D0-E226-A656276EC69C}"/>
              </a:ext>
            </a:extLst>
          </p:cNvPr>
          <p:cNvSpPr txBox="1"/>
          <p:nvPr/>
        </p:nvSpPr>
        <p:spPr>
          <a:xfrm>
            <a:off x="5848726" y="1877902"/>
            <a:ext cx="510407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그래프에 따르면 상어 공격에 의한 피해와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아이스크림 판매량은 높은 상관관계를 갖는 것처럼 보임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!!!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둘은 전혀 무관한 사건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  <p:pic>
        <p:nvPicPr>
          <p:cNvPr id="19" name="Google Shape;134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5BCA27DB-D0E2-065A-397E-4F4466A4516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5347" t="33203" r="52244" b="59002"/>
          <a:stretch/>
        </p:blipFill>
        <p:spPr>
          <a:xfrm rot="5400000">
            <a:off x="8022608" y="3191084"/>
            <a:ext cx="756309" cy="427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F8BE04-8E67-0CDC-67E2-A73843526E71}"/>
              </a:ext>
            </a:extLst>
          </p:cNvPr>
          <p:cNvSpPr txBox="1"/>
          <p:nvPr/>
        </p:nvSpPr>
        <p:spPr>
          <a:xfrm>
            <a:off x="5848726" y="3727363"/>
            <a:ext cx="510407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사건 모두 시간의 흐름에 의존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이로 인해 발생한 가짜 상관성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34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7978DA-58B5-AA8C-F675-5884DE0F949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8AF782-F027-4865-7083-A20C3633CC9A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8980" y="2106949"/>
            <a:ext cx="10554040" cy="156174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BCC1B-618A-6FF0-608A-F14788C51747}"/>
              </a:ext>
            </a:extLst>
          </p:cNvPr>
          <p:cNvSpPr txBox="1"/>
          <p:nvPr/>
        </p:nvSpPr>
        <p:spPr>
          <a:xfrm>
            <a:off x="1080996" y="1901148"/>
            <a:ext cx="1662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C7D8F-9D83-ABFC-5D37-89C4A5E6A0C5}"/>
              </a:ext>
            </a:extLst>
          </p:cNvPr>
          <p:cNvSpPr txBox="1"/>
          <p:nvPr/>
        </p:nvSpPr>
        <p:spPr>
          <a:xfrm>
            <a:off x="1600047" y="2236274"/>
            <a:ext cx="899189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회귀분석에서는 독립변수와 종속변수 간의 관계가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경제이론에 의해 이미 결정되어진 것으로 간주하지만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VAR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모형을 이용하면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이론을 가정하지 않고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변수간 함수 관계에 대해 분석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수 있음</a:t>
            </a:r>
            <a:endParaRPr lang="ko-KR" altLang="en-US" sz="1800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5" name="그림 14" descr="사람이(가) 표시된 사진&#10;&#10;자동 생성된 설명">
            <a:extLst>
              <a:ext uri="{FF2B5EF4-FFF2-40B4-BE49-F238E27FC236}">
                <a16:creationId xmlns:a16="http://schemas.microsoft.com/office/drawing/2014/main" id="{0F40194B-5CC9-E2C2-2F9C-EC677DC9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18" y="2512421"/>
            <a:ext cx="1024395" cy="1385321"/>
          </a:xfrm>
          <a:prstGeom prst="rect">
            <a:avLst/>
          </a:prstGeom>
        </p:spPr>
      </p:pic>
      <p:sp>
        <p:nvSpPr>
          <p:cNvPr id="3" name="Google Shape;110;p19">
            <a:extLst>
              <a:ext uri="{FF2B5EF4-FFF2-40B4-BE49-F238E27FC236}">
                <a16:creationId xmlns:a16="http://schemas.microsoft.com/office/drawing/2014/main" id="{C0E70E1F-3FED-ACE3-2CFA-D4E202731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A3F6FEF-5F49-B565-8D59-0704943FA5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7838" y="356312"/>
            <a:ext cx="576315" cy="574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5719F6-93A9-5547-A2FB-2F2DAAEC7DF2}"/>
              </a:ext>
            </a:extLst>
          </p:cNvPr>
          <p:cNvSpPr txBox="1"/>
          <p:nvPr/>
        </p:nvSpPr>
        <p:spPr>
          <a:xfrm>
            <a:off x="2599170" y="1032147"/>
            <a:ext cx="69936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err="1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그레인져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인과관계 검정</a:t>
            </a:r>
            <a:r>
              <a:rPr lang="ko-KR" altLang="en-US" sz="2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통한 시계열 자료의 </a:t>
            </a:r>
            <a:r>
              <a:rPr lang="ko-KR" altLang="en-US" sz="23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8E34CF-1531-6F37-47F7-A16DCE18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35" y="1761100"/>
            <a:ext cx="4067632" cy="2979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BFA73-A846-C6D0-E226-A656276EC69C}"/>
              </a:ext>
            </a:extLst>
          </p:cNvPr>
          <p:cNvSpPr txBox="1"/>
          <p:nvPr/>
        </p:nvSpPr>
        <p:spPr>
          <a:xfrm>
            <a:off x="5848726" y="1877902"/>
            <a:ext cx="5104074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그래프에 따르면 상어 공격에 의한 피해와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아이스크림 판매량은 높은 상관관계를 갖는 것처럼 보임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!!! 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둘은 전혀 무관한 사건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</a:p>
        </p:txBody>
      </p:sp>
      <p:pic>
        <p:nvPicPr>
          <p:cNvPr id="19" name="Google Shape;134;p4" descr="화살표, 화살표일러스트, 화살표png, 화살표일러스트png, ppt화살표, 사진,이미지,일러스트,캘리그라피 - pepper83작가">
            <a:extLst>
              <a:ext uri="{FF2B5EF4-FFF2-40B4-BE49-F238E27FC236}">
                <a16:creationId xmlns:a16="http://schemas.microsoft.com/office/drawing/2014/main" id="{5BCA27DB-D0E2-065A-397E-4F4466A4516D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5347" t="33203" r="52244" b="59002"/>
          <a:stretch/>
        </p:blipFill>
        <p:spPr>
          <a:xfrm rot="5400000">
            <a:off x="8022608" y="3191084"/>
            <a:ext cx="756309" cy="427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F8BE04-8E67-0CDC-67E2-A73843526E71}"/>
              </a:ext>
            </a:extLst>
          </p:cNvPr>
          <p:cNvSpPr txBox="1"/>
          <p:nvPr/>
        </p:nvSpPr>
        <p:spPr>
          <a:xfrm>
            <a:off x="5848726" y="3727363"/>
            <a:ext cx="5104074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사건 모두 시간의 흐름에 의존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이로 인해 발생한 가짜 상관성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E0F22-1D5D-BB15-C75A-1D159AF70765}"/>
              </a:ext>
            </a:extLst>
          </p:cNvPr>
          <p:cNvSpPr txBox="1"/>
          <p:nvPr/>
        </p:nvSpPr>
        <p:spPr>
          <a:xfrm>
            <a:off x="3168796" y="5215365"/>
            <a:ext cx="585439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이런 경우에 두 변수 간의 </a:t>
            </a:r>
            <a:r>
              <a:rPr lang="ko-KR" altLang="en-US" dirty="0">
                <a:solidFill>
                  <a:srgbClr val="FFC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인과성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확인하여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정말로 두 변수가 유의미한 상관관계를 갖는지 확인 가능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43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5856" y="1845947"/>
            <a:ext cx="10554040" cy="143865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1044471" y="1666388"/>
            <a:ext cx="882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/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blipFill>
                <a:blip r:embed="rId2"/>
                <a:stretch>
                  <a:fillRect t="-8176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0CA0DF7-54C6-5C39-A89A-24BA98D03E67}"/>
              </a:ext>
            </a:extLst>
          </p:cNvPr>
          <p:cNvSpPr txBox="1"/>
          <p:nvPr/>
        </p:nvSpPr>
        <p:spPr>
          <a:xfrm>
            <a:off x="2732472" y="3329428"/>
            <a:ext cx="6727056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식처럼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가지 이상의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통해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식을 표현하며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Lag(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시차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AIC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이용하여 정함</a:t>
            </a:r>
            <a:endParaRPr lang="en-US" altLang="ko-KR" sz="1600" i="0" dirty="0">
              <a:solidFill>
                <a:schemeClr val="bg1">
                  <a:lumMod val="50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75FD9-83F9-FC61-1B6B-D9E2ECCEC7BC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59EE66-7398-D933-2AE0-2333241BFB8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5856" y="1845947"/>
            <a:ext cx="10554040" cy="143865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1044471" y="1666388"/>
            <a:ext cx="882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/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blipFill>
                <a:blip r:embed="rId2"/>
                <a:stretch>
                  <a:fillRect t="-8176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0CA0DF7-54C6-5C39-A89A-24BA98D03E67}"/>
              </a:ext>
            </a:extLst>
          </p:cNvPr>
          <p:cNvSpPr txBox="1"/>
          <p:nvPr/>
        </p:nvSpPr>
        <p:spPr>
          <a:xfrm>
            <a:off x="2732472" y="3329428"/>
            <a:ext cx="6727056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식처럼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가지 이상의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통해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식을 표현하며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Lag(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시차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AIC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이용하여 정함</a:t>
            </a:r>
            <a:endParaRPr lang="en-US" altLang="ko-KR" sz="1600" i="0" dirty="0">
              <a:solidFill>
                <a:schemeClr val="bg1">
                  <a:lumMod val="50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75FD9-83F9-FC61-1B6B-D9E2ECCEC7BC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59EE66-7398-D933-2AE0-2333241BFB8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C2421-0A05-EB3A-B87C-60EE597C6811}"/>
              </a:ext>
            </a:extLst>
          </p:cNvPr>
          <p:cNvSpPr txBox="1"/>
          <p:nvPr/>
        </p:nvSpPr>
        <p:spPr>
          <a:xfrm>
            <a:off x="1202798" y="5181834"/>
            <a:ext cx="978015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구성에 앞서 모델에 들어가는 데이터는 </a:t>
            </a:r>
            <a:r>
              <a:rPr lang="ko-KR" altLang="en-US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정상성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만족해야 함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DD455C-9BFD-DB1D-F7CA-562A8A4F861D}"/>
              </a:ext>
            </a:extLst>
          </p:cNvPr>
          <p:cNvCxnSpPr>
            <a:cxnSpLocks/>
          </p:cNvCxnSpPr>
          <p:nvPr/>
        </p:nvCxnSpPr>
        <p:spPr>
          <a:xfrm>
            <a:off x="6096000" y="4295012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5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Google Shape;132;p6">
            <a:extLst>
              <a:ext uri="{FF2B5EF4-FFF2-40B4-BE49-F238E27FC236}">
                <a16:creationId xmlns:a16="http://schemas.microsoft.com/office/drawing/2014/main" id="{1C47C641-196B-359D-5312-6DB9AE90B304}"/>
              </a:ext>
            </a:extLst>
          </p:cNvPr>
          <p:cNvSpPr/>
          <p:nvPr/>
        </p:nvSpPr>
        <p:spPr>
          <a:xfrm>
            <a:off x="815856" y="1845947"/>
            <a:ext cx="10554040" cy="1438656"/>
          </a:xfrm>
          <a:prstGeom prst="roundRect">
            <a:avLst>
              <a:gd name="adj" fmla="val 16667"/>
            </a:avLst>
          </a:prstGeom>
          <a:solidFill>
            <a:srgbClr val="EF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02C2D-D723-0EAC-1B87-3C254EE1CC80}"/>
              </a:ext>
            </a:extLst>
          </p:cNvPr>
          <p:cNvSpPr txBox="1"/>
          <p:nvPr/>
        </p:nvSpPr>
        <p:spPr>
          <a:xfrm>
            <a:off x="1044471" y="1666388"/>
            <a:ext cx="882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/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ko-KR" alt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CEBD4C-CD86-8A2F-55D7-E4B5051D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48" y="2087849"/>
                <a:ext cx="6876056" cy="963534"/>
              </a:xfrm>
              <a:prstGeom prst="rect">
                <a:avLst/>
              </a:prstGeom>
              <a:blipFill>
                <a:blip r:embed="rId2"/>
                <a:stretch>
                  <a:fillRect t="-8176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0CA0DF7-54C6-5C39-A89A-24BA98D03E67}"/>
              </a:ext>
            </a:extLst>
          </p:cNvPr>
          <p:cNvSpPr txBox="1"/>
          <p:nvPr/>
        </p:nvSpPr>
        <p:spPr>
          <a:xfrm>
            <a:off x="2732472" y="3329428"/>
            <a:ext cx="6727056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식처럼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가지 이상의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통해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식을 표현하며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Lag(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시차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AIC</a:t>
            </a:r>
            <a:r>
              <a:rPr lang="ko-KR" altLang="en-US" sz="160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이용하여 정함</a:t>
            </a:r>
            <a:endParaRPr lang="en-US" altLang="ko-KR" sz="1600" i="0" dirty="0">
              <a:solidFill>
                <a:schemeClr val="bg1">
                  <a:lumMod val="50000"/>
                </a:schemeClr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75FD9-83F9-FC61-1B6B-D9E2ECCEC7BC}"/>
              </a:ext>
            </a:extLst>
          </p:cNvPr>
          <p:cNvSpPr txBox="1"/>
          <p:nvPr/>
        </p:nvSpPr>
        <p:spPr>
          <a:xfrm>
            <a:off x="580428" y="790404"/>
            <a:ext cx="118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VAR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59EE66-7398-D933-2AE0-2333241BFB87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FC7F5-ABBA-D1E8-4F32-1778123D73E8}"/>
              </a:ext>
            </a:extLst>
          </p:cNvPr>
          <p:cNvSpPr/>
          <p:nvPr/>
        </p:nvSpPr>
        <p:spPr>
          <a:xfrm>
            <a:off x="3205819" y="5298359"/>
            <a:ext cx="5774114" cy="971023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DD455C-9BFD-DB1D-F7CA-562A8A4F861D}"/>
              </a:ext>
            </a:extLst>
          </p:cNvPr>
          <p:cNvCxnSpPr>
            <a:cxnSpLocks/>
          </p:cNvCxnSpPr>
          <p:nvPr/>
        </p:nvCxnSpPr>
        <p:spPr>
          <a:xfrm>
            <a:off x="6096000" y="4295012"/>
            <a:ext cx="0" cy="800912"/>
          </a:xfrm>
          <a:prstGeom prst="straightConnector1">
            <a:avLst/>
          </a:prstGeom>
          <a:ln w="57150">
            <a:solidFill>
              <a:srgbClr val="B4C7E8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11D317-9C2C-CE6B-760D-F3A5C4CD7FAC}"/>
              </a:ext>
            </a:extLst>
          </p:cNvPr>
          <p:cNvSpPr txBox="1"/>
          <p:nvPr/>
        </p:nvSpPr>
        <p:spPr>
          <a:xfrm>
            <a:off x="3280152" y="5342178"/>
            <a:ext cx="562544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ADF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이용해 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p-value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판정하고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정상성을 만족하지 않는다면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차분을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정상화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9" name="그룹 1007">
            <a:extLst>
              <a:ext uri="{FF2B5EF4-FFF2-40B4-BE49-F238E27FC236}">
                <a16:creationId xmlns:a16="http://schemas.microsoft.com/office/drawing/2014/main" id="{D08EF020-6DD1-9484-14E9-314D710EE5AF}"/>
              </a:ext>
            </a:extLst>
          </p:cNvPr>
          <p:cNvGrpSpPr/>
          <p:nvPr/>
        </p:nvGrpSpPr>
        <p:grpSpPr>
          <a:xfrm>
            <a:off x="3913351" y="5041823"/>
            <a:ext cx="292788" cy="513067"/>
            <a:chOff x="7598223" y="5172736"/>
            <a:chExt cx="1292712" cy="2216187"/>
          </a:xfrm>
        </p:grpSpPr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6D792ADF-0DAC-B16C-24EC-D796D7AEA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7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39927" y="790404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ADF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검정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94EFB1-C78F-A9C3-F090-0AFDAF2EF791}"/>
              </a:ext>
            </a:extLst>
          </p:cNvPr>
          <p:cNvGrpSpPr/>
          <p:nvPr/>
        </p:nvGrpSpPr>
        <p:grpSpPr>
          <a:xfrm>
            <a:off x="729677" y="1770031"/>
            <a:ext cx="7362162" cy="4483974"/>
            <a:chOff x="659217" y="1488764"/>
            <a:chExt cx="7362162" cy="448397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7DC617A-5D30-AB2A-BD2F-8DB83720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4533" y="1498290"/>
              <a:ext cx="2476846" cy="39915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CAB65FB-25D6-EB34-B267-30410EF8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217" y="1498290"/>
              <a:ext cx="2429214" cy="39820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CC5961-F155-1DEB-E1B6-BFE3AE8D2386}"/>
                </a:ext>
              </a:extLst>
            </p:cNvPr>
            <p:cNvSpPr txBox="1"/>
            <p:nvPr/>
          </p:nvSpPr>
          <p:spPr>
            <a:xfrm>
              <a:off x="1136655" y="5603406"/>
              <a:ext cx="1287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SK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하이닉스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C0ED2E-6104-8837-CF2D-971228571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8431" y="1488764"/>
              <a:ext cx="2495898" cy="399153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5C2523-C407-8270-4152-3E34F1E39AB0}"/>
                </a:ext>
              </a:extLst>
            </p:cNvPr>
            <p:cNvSpPr txBox="1"/>
            <p:nvPr/>
          </p:nvSpPr>
          <p:spPr>
            <a:xfrm>
              <a:off x="6139422" y="5603406"/>
              <a:ext cx="1287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신한지주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1BA4B8-AF86-3D4D-C416-2879B0CBCD9E}"/>
                </a:ext>
              </a:extLst>
            </p:cNvPr>
            <p:cNvSpPr txBox="1"/>
            <p:nvPr/>
          </p:nvSpPr>
          <p:spPr>
            <a:xfrm>
              <a:off x="3692846" y="5603406"/>
              <a:ext cx="1287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현대자동차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D5A63E-C70E-F0A2-43B2-7B13C01BB532}"/>
              </a:ext>
            </a:extLst>
          </p:cNvPr>
          <p:cNvSpPr txBox="1"/>
          <p:nvPr/>
        </p:nvSpPr>
        <p:spPr>
          <a:xfrm>
            <a:off x="8492044" y="2908607"/>
            <a:ext cx="3418512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SK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하이닉스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현대자동차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신한지주의 </a:t>
            </a:r>
            <a:r>
              <a:rPr lang="en-US" altLang="ko-KR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</a:t>
            </a: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모두 유의함으로 </a:t>
            </a:r>
            <a:endParaRPr lang="en-US" altLang="ko-KR" dirty="0">
              <a:solidFill>
                <a:srgbClr val="21252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1252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차분 없이 인과성 검정 시행</a:t>
            </a:r>
            <a:endParaRPr lang="en-US" altLang="ko-KR" i="0" dirty="0">
              <a:solidFill>
                <a:srgbClr val="212529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 descr="창문, 측정기이(가) 표시된 사진  자동 생성된 설명">
            <a:extLst>
              <a:ext uri="{FF2B5EF4-FFF2-40B4-BE49-F238E27FC236}">
                <a16:creationId xmlns:a16="http://schemas.microsoft.com/office/drawing/2014/main" id="{BCF5D85F-9A7C-AE98-C97E-E2E9FB32A9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2893" y="2533837"/>
            <a:ext cx="3076813" cy="2482972"/>
          </a:xfrm>
          <a:prstGeom prst="rect">
            <a:avLst/>
          </a:prstGeom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941A3C-B383-34C1-003D-F8DEB6C9944C}"/>
              </a:ext>
            </a:extLst>
          </p:cNvPr>
          <p:cNvSpPr/>
          <p:nvPr/>
        </p:nvSpPr>
        <p:spPr>
          <a:xfrm>
            <a:off x="9235891" y="2335201"/>
            <a:ext cx="1930816" cy="397272"/>
          </a:xfrm>
          <a:prstGeom prst="rect">
            <a:avLst/>
          </a:prstGeom>
          <a:pattFill prst="lgGrid">
            <a:fgClr>
              <a:srgbClr val="E2E7F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95ACB-40C5-0523-F03C-5A2CE3BB4511}"/>
              </a:ext>
            </a:extLst>
          </p:cNvPr>
          <p:cNvSpPr txBox="1"/>
          <p:nvPr/>
        </p:nvSpPr>
        <p:spPr>
          <a:xfrm>
            <a:off x="8492043" y="2233094"/>
            <a:ext cx="341851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정상성 검정 </a:t>
            </a:r>
            <a:r>
              <a:rPr lang="ko-KR" altLang="en-US" sz="2000" i="0" dirty="0">
                <a:solidFill>
                  <a:srgbClr val="21252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endParaRPr lang="en-US" altLang="ko-KR" sz="2000" i="0" dirty="0">
              <a:solidFill>
                <a:srgbClr val="212529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111321-C064-7519-A6C3-DB886395CFA2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5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469898" y="82518"/>
            <a:ext cx="2286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7121" y="79040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수집 데이터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DC880C-B1CC-9F15-1590-0B987B883454}"/>
              </a:ext>
            </a:extLst>
          </p:cNvPr>
          <p:cNvSpPr/>
          <p:nvPr/>
        </p:nvSpPr>
        <p:spPr>
          <a:xfrm>
            <a:off x="-68302" y="-154483"/>
            <a:ext cx="538200" cy="112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12EAF-4887-FFB8-D0E3-144B2AF8BCF7}"/>
              </a:ext>
            </a:extLst>
          </p:cNvPr>
          <p:cNvSpPr txBox="1"/>
          <p:nvPr/>
        </p:nvSpPr>
        <p:spPr>
          <a:xfrm>
            <a:off x="-205963" y="-268938"/>
            <a:ext cx="448011" cy="136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AA60E8-A18A-0459-AC19-1D02E45CE2F8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0D8377-DC6F-88F7-1075-C2BC5296B93D}"/>
              </a:ext>
            </a:extLst>
          </p:cNvPr>
          <p:cNvGrpSpPr/>
          <p:nvPr/>
        </p:nvGrpSpPr>
        <p:grpSpPr>
          <a:xfrm>
            <a:off x="2250205" y="2990356"/>
            <a:ext cx="7691590" cy="1262050"/>
            <a:chOff x="1646108" y="1747479"/>
            <a:chExt cx="7691590" cy="1262050"/>
          </a:xfrm>
        </p:grpSpPr>
        <p:sp>
          <p:nvSpPr>
            <p:cNvPr id="3" name="Google Shape;138;p6">
              <a:extLst>
                <a:ext uri="{FF2B5EF4-FFF2-40B4-BE49-F238E27FC236}">
                  <a16:creationId xmlns:a16="http://schemas.microsoft.com/office/drawing/2014/main" id="{187BF411-B42F-B38D-936E-4C27234D7C7C}"/>
                </a:ext>
              </a:extLst>
            </p:cNvPr>
            <p:cNvSpPr/>
            <p:nvPr/>
          </p:nvSpPr>
          <p:spPr>
            <a:xfrm>
              <a:off x="1646108" y="1747479"/>
              <a:ext cx="2219986" cy="1262050"/>
            </a:xfrm>
            <a:prstGeom prst="roundRect">
              <a:avLst>
                <a:gd name="adj" fmla="val 16667"/>
              </a:avLst>
            </a:prstGeom>
            <a:solidFill>
              <a:srgbClr val="D8D8D8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6D6B26-9A82-5853-59F9-FEB797A4D39E}"/>
                </a:ext>
              </a:extLst>
            </p:cNvPr>
            <p:cNvSpPr txBox="1"/>
            <p:nvPr/>
          </p:nvSpPr>
          <p:spPr>
            <a:xfrm>
              <a:off x="1646108" y="2193838"/>
              <a:ext cx="22199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SK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하이닉스</a:t>
              </a:r>
              <a:endParaRPr lang="ko-KR" altLang="en-US" dirty="0"/>
            </a:p>
          </p:txBody>
        </p:sp>
        <p:sp>
          <p:nvSpPr>
            <p:cNvPr id="6" name="Google Shape;138;p6">
              <a:extLst>
                <a:ext uri="{FF2B5EF4-FFF2-40B4-BE49-F238E27FC236}">
                  <a16:creationId xmlns:a16="http://schemas.microsoft.com/office/drawing/2014/main" id="{E231C587-3972-C1E8-5524-8B2725E5D353}"/>
                </a:ext>
              </a:extLst>
            </p:cNvPr>
            <p:cNvSpPr/>
            <p:nvPr/>
          </p:nvSpPr>
          <p:spPr>
            <a:xfrm>
              <a:off x="4381910" y="1747479"/>
              <a:ext cx="2219986" cy="1262050"/>
            </a:xfrm>
            <a:prstGeom prst="roundRect">
              <a:avLst>
                <a:gd name="adj" fmla="val 16667"/>
              </a:avLst>
            </a:prstGeom>
            <a:solidFill>
              <a:srgbClr val="D8D8D8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0CE6CE-E9C5-DED0-7CF0-3457399D3858}"/>
                </a:ext>
              </a:extLst>
            </p:cNvPr>
            <p:cNvSpPr txBox="1"/>
            <p:nvPr/>
          </p:nvSpPr>
          <p:spPr>
            <a:xfrm>
              <a:off x="4381910" y="2193838"/>
              <a:ext cx="22199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신한지주</a:t>
              </a:r>
              <a:endParaRPr lang="ko-KR" altLang="en-US" dirty="0"/>
            </a:p>
          </p:txBody>
        </p:sp>
        <p:sp>
          <p:nvSpPr>
            <p:cNvPr id="8" name="Google Shape;138;p6">
              <a:extLst>
                <a:ext uri="{FF2B5EF4-FFF2-40B4-BE49-F238E27FC236}">
                  <a16:creationId xmlns:a16="http://schemas.microsoft.com/office/drawing/2014/main" id="{F17B45D9-06E5-886C-1F9D-4DA7EAA0D067}"/>
                </a:ext>
              </a:extLst>
            </p:cNvPr>
            <p:cNvSpPr/>
            <p:nvPr/>
          </p:nvSpPr>
          <p:spPr>
            <a:xfrm>
              <a:off x="7117712" y="1747479"/>
              <a:ext cx="2219986" cy="1262050"/>
            </a:xfrm>
            <a:prstGeom prst="roundRect">
              <a:avLst>
                <a:gd name="adj" fmla="val 16667"/>
              </a:avLst>
            </a:prstGeom>
            <a:solidFill>
              <a:srgbClr val="D8D8D8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000D01-B7BA-276C-1BB1-762B11740CB5}"/>
                </a:ext>
              </a:extLst>
            </p:cNvPr>
            <p:cNvSpPr txBox="1"/>
            <p:nvPr/>
          </p:nvSpPr>
          <p:spPr>
            <a:xfrm>
              <a:off x="7117712" y="2193838"/>
              <a:ext cx="22199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현대자동차</a:t>
              </a: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43EAC2-ACBC-6B0C-02B4-C77CE869C1E4}"/>
              </a:ext>
            </a:extLst>
          </p:cNvPr>
          <p:cNvSpPr txBox="1"/>
          <p:nvPr/>
        </p:nvSpPr>
        <p:spPr>
          <a:xfrm>
            <a:off x="2314710" y="4598636"/>
            <a:ext cx="756257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종목에서 응용 가능한 </a:t>
            </a:r>
            <a:r>
              <a:rPr lang="ko-KR" altLang="en-US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강건한 모델</a:t>
            </a:r>
            <a:r>
              <a:rPr lang="en-US" altLang="ko-KR" dirty="0">
                <a:solidFill>
                  <a:schemeClr val="accen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구축을 위해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주식 종목을 분석 대상으로 선정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7" name="그림 26" descr="로고이(가) 표시된 사진&#10;&#10;자동 생성된 설명">
            <a:extLst>
              <a:ext uri="{FF2B5EF4-FFF2-40B4-BE49-F238E27FC236}">
                <a16:creationId xmlns:a16="http://schemas.microsoft.com/office/drawing/2014/main" id="{7B799585-A7F7-CB70-2F0E-7E0D4184C4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0198" y="2157129"/>
            <a:ext cx="1440000" cy="773736"/>
          </a:xfrm>
          <a:prstGeom prst="rect">
            <a:avLst/>
          </a:prstGeom>
        </p:spPr>
      </p:pic>
      <p:pic>
        <p:nvPicPr>
          <p:cNvPr id="29" name="그림 28" descr="로고이(가) 표시된 사진&#10;&#10;자동 생성된 설명">
            <a:extLst>
              <a:ext uri="{FF2B5EF4-FFF2-40B4-BE49-F238E27FC236}">
                <a16:creationId xmlns:a16="http://schemas.microsoft.com/office/drawing/2014/main" id="{2F0748D3-5FA2-407C-484C-64C72C07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89"/>
          <a:stretch/>
        </p:blipFill>
        <p:spPr>
          <a:xfrm>
            <a:off x="5375999" y="1940300"/>
            <a:ext cx="1440000" cy="990565"/>
          </a:xfrm>
          <a:prstGeom prst="rect">
            <a:avLst/>
          </a:prstGeom>
        </p:spPr>
      </p:pic>
      <p:pic>
        <p:nvPicPr>
          <p:cNvPr id="31" name="그림 30" descr="로고이(가) 표시된 사진&#10;&#10;자동 생성된 설명">
            <a:extLst>
              <a:ext uri="{FF2B5EF4-FFF2-40B4-BE49-F238E27FC236}">
                <a16:creationId xmlns:a16="http://schemas.microsoft.com/office/drawing/2014/main" id="{4A45D536-471A-1B28-499A-DDD236F45C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1802" y="2003919"/>
            <a:ext cx="1440000" cy="8633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01D211-2DBF-7BD2-8691-BF7C0B319CF1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2CE0B-DB11-904D-0F1B-2AE5BE150F93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AF2E39-1A73-8E25-B81C-99A1C012A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564544"/>
              </p:ext>
            </p:extLst>
          </p:nvPr>
        </p:nvGraphicFramePr>
        <p:xfrm>
          <a:off x="1761274" y="1743969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0.2176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0.0104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0.84736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SK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(lag:5)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53E1136-00A0-1F56-F7F1-873247445367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9E7E3-92D9-35D5-A0C6-976CBD9786CF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DB7CAF-C55F-BCFE-8847-713AC6808D88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8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AF2E39-1A73-8E25-B81C-99A1C012A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30909"/>
              </p:ext>
            </p:extLst>
          </p:nvPr>
        </p:nvGraphicFramePr>
        <p:xfrm>
          <a:off x="1761274" y="1743969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0.2176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0.0104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0.84736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SK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(lag:5)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F20FFB3-2B4C-425C-FAB9-E307AF859538}"/>
              </a:ext>
            </a:extLst>
          </p:cNvPr>
          <p:cNvSpPr/>
          <p:nvPr/>
        </p:nvSpPr>
        <p:spPr>
          <a:xfrm>
            <a:off x="1620374" y="2958752"/>
            <a:ext cx="8913155" cy="14298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19468-568D-A440-90E1-FB5D2E20A2D4}"/>
              </a:ext>
            </a:extLst>
          </p:cNvPr>
          <p:cNvSpPr txBox="1"/>
          <p:nvPr/>
        </p:nvSpPr>
        <p:spPr>
          <a:xfrm>
            <a:off x="4222142" y="5756127"/>
            <a:ext cx="403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등락률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등락률과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상호영향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334B9E-3A4B-766B-F685-D41A6150BB53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8E72D-FBD9-A0DC-2150-594CB5D9C613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CC784-C1F7-AE9A-85A4-E0B54A92072C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8D3E8D-E220-1ECB-E009-571FE1A641C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1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AF2E39-1A73-8E25-B81C-99A1C012A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108364"/>
              </p:ext>
            </p:extLst>
          </p:nvPr>
        </p:nvGraphicFramePr>
        <p:xfrm>
          <a:off x="1761274" y="1743969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0.2176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0.0104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0.84736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SK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(lag:5)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F20FFB3-2B4C-425C-FAB9-E307AF859538}"/>
              </a:ext>
            </a:extLst>
          </p:cNvPr>
          <p:cNvSpPr/>
          <p:nvPr/>
        </p:nvSpPr>
        <p:spPr>
          <a:xfrm>
            <a:off x="1639422" y="2550453"/>
            <a:ext cx="8913155" cy="5782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2E43D-F3EE-4205-2BA8-D49307DCC44B}"/>
              </a:ext>
            </a:extLst>
          </p:cNvPr>
          <p:cNvSpPr txBox="1"/>
          <p:nvPr/>
        </p:nvSpPr>
        <p:spPr>
          <a:xfrm>
            <a:off x="4094921" y="5867445"/>
            <a:ext cx="430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대비는 등락률에 영향이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C093FB-5579-338D-0304-D615E0F475DA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AD096-9086-6EC0-70AE-CCF56F46460B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E2BB7-FA0E-BEF6-14C5-03C6C017D756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354AA3-B124-0A60-C2A1-099E67898974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3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AF2E39-1A73-8E25-B81C-99A1C012A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95082"/>
              </p:ext>
            </p:extLst>
          </p:nvPr>
        </p:nvGraphicFramePr>
        <p:xfrm>
          <a:off x="1761274" y="1743969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0.2176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0.0104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0.2009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0.84736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SK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하이닉스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(lag:5)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1F20FFB3-2B4C-425C-FAB9-E307AF859538}"/>
              </a:ext>
            </a:extLst>
          </p:cNvPr>
          <p:cNvSpPr/>
          <p:nvPr/>
        </p:nvSpPr>
        <p:spPr>
          <a:xfrm>
            <a:off x="1639422" y="4262716"/>
            <a:ext cx="8913155" cy="9768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B9176-9163-D310-A6DC-99B6F10CF58F}"/>
              </a:ext>
            </a:extLst>
          </p:cNvPr>
          <p:cNvSpPr txBox="1"/>
          <p:nvPr/>
        </p:nvSpPr>
        <p:spPr>
          <a:xfrm>
            <a:off x="3061252" y="5794752"/>
            <a:ext cx="65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등락률이  외국인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기사감성점수에 영향이 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D25E4D-1165-4862-6BAB-461919D845DD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007E0-523C-4D51-9E0C-5E4B185ABBBA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하이닉스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381A1-1B77-33B3-AEE2-786DDCAD2C11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AD6341-9E66-C38D-90A6-F5B5F5D0E30D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0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4647ED-030F-70F5-D987-12FA9C5E1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59072"/>
              </p:ext>
            </p:extLst>
          </p:nvPr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0.0457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0.0128</a:t>
                      </a:r>
                      <a:endParaRPr lang="ko-KR" altLang="en-US" sz="18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0.0424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0.0342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0.0646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0.0049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현대자동차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(lag:8)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E2FB3-0255-CDBA-9A70-FF3C85D9A29C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CC59B-A458-4E89-4C20-29BAC430D2B9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E7B63-18D5-B3BA-6A22-378DD76FDADE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57E1C8-C85B-1ACC-65E7-106FB48B39AE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4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4647ED-030F-70F5-D987-12FA9C5E1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29707"/>
              </p:ext>
            </p:extLst>
          </p:nvPr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0.0457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0.0128</a:t>
                      </a:r>
                      <a:endParaRPr lang="ko-KR" altLang="en-US" sz="1800" b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0.0124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0.0424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0.0096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0.0342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0.00***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0.0646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0.0049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현대자동차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(lag:8)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313DCE-C685-6299-2577-04F27D1EC5E9}"/>
              </a:ext>
            </a:extLst>
          </p:cNvPr>
          <p:cNvSpPr/>
          <p:nvPr/>
        </p:nvSpPr>
        <p:spPr>
          <a:xfrm>
            <a:off x="1639422" y="2563908"/>
            <a:ext cx="8913155" cy="26756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AE87A-D20A-E4D3-3DDC-22E939104CDA}"/>
              </a:ext>
            </a:extLst>
          </p:cNvPr>
          <p:cNvSpPr txBox="1"/>
          <p:nvPr/>
        </p:nvSpPr>
        <p:spPr>
          <a:xfrm>
            <a:off x="2989690" y="5723190"/>
            <a:ext cx="65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변수가 등락률과 상호영향이 있음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767E7A-2776-0DAB-0D8D-94FC41CB7952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D77AB0-A4FF-13AB-E738-E006076E7100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현대자동차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AFB00-CFA4-D176-828F-88BB56CF8BD4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CDD700-4134-D701-3C25-F12ACD5CF5CF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06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23F28D-4FFB-C94E-33AC-8CC02F50F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50498"/>
              </p:ext>
            </p:extLst>
          </p:nvPr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0.0359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0.0554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0.1155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0.0795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0.2787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0.2466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(lag:4)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8C573A-8AEF-8D1F-32B2-768E90AA713E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D9F57-882A-278E-F6DD-9D860A92E151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03CE1-7EAC-F0CF-5B56-ACC62AC472BA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E06D0B-D9BF-B6EC-4063-BEC47778724C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23F28D-4FFB-C94E-33AC-8CC02F50F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18418"/>
              </p:ext>
            </p:extLst>
          </p:nvPr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0.022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0.0359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0.0554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0.1155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0.0795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0.2787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0.2466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(lag:4)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A56642-EB43-2134-2C56-AF757F2B287D}"/>
              </a:ext>
            </a:extLst>
          </p:cNvPr>
          <p:cNvSpPr/>
          <p:nvPr/>
        </p:nvSpPr>
        <p:spPr>
          <a:xfrm>
            <a:off x="1620374" y="2595279"/>
            <a:ext cx="8913155" cy="9233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EAC291-9C83-1F23-BA53-23C79C2CDBC6}"/>
              </a:ext>
            </a:extLst>
          </p:cNvPr>
          <p:cNvSpPr/>
          <p:nvPr/>
        </p:nvSpPr>
        <p:spPr>
          <a:xfrm>
            <a:off x="1620373" y="3854825"/>
            <a:ext cx="8913155" cy="508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2F0E2-3C35-7D38-0685-45F9029CD60F}"/>
              </a:ext>
            </a:extLst>
          </p:cNvPr>
          <p:cNvSpPr txBox="1"/>
          <p:nvPr/>
        </p:nvSpPr>
        <p:spPr>
          <a:xfrm>
            <a:off x="2989690" y="5723190"/>
            <a:ext cx="6543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대비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코스피 등락률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등락률과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상호영향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AC836-5A50-F080-09DD-AE01114D60B0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3E937-6080-FD1C-288E-0C5327A2B39F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93A12-B74E-1043-F1F5-448BC9D0A2C5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04110-09D8-0A74-E3DF-112E62D3C961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23F28D-4FFB-C94E-33AC-8CC02F50FD27}"/>
              </a:ext>
            </a:extLst>
          </p:cNvPr>
          <p:cNvGraphicFramePr>
            <a:graphicFrameLocks noGrp="1"/>
          </p:cNvGraphicFramePr>
          <p:nvPr/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0.022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0.0359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0.0554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0.1155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0.0795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0.2787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0.2466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(lag:4)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EAC291-9C83-1F23-BA53-23C79C2CDBC6}"/>
              </a:ext>
            </a:extLst>
          </p:cNvPr>
          <p:cNvSpPr/>
          <p:nvPr/>
        </p:nvSpPr>
        <p:spPr>
          <a:xfrm>
            <a:off x="1620373" y="3415972"/>
            <a:ext cx="8913155" cy="5437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9A03C-4AAE-BFEF-B305-9E5EBF2D5563}"/>
              </a:ext>
            </a:extLst>
          </p:cNvPr>
          <p:cNvSpPr txBox="1"/>
          <p:nvPr/>
        </p:nvSpPr>
        <p:spPr>
          <a:xfrm>
            <a:off x="2989690" y="5723190"/>
            <a:ext cx="654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등락률에 영향이 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41BED3-1F41-B65B-044F-C827B9BAE9FF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24F79-0E24-309A-7E1E-20260D3F6D92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0C5D7-0E71-E393-13FA-2E7154494758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B15989-8CDE-6BC0-DBC3-C539130723D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3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423F28D-4FFB-C94E-33AC-8CC02F50FD27}"/>
              </a:ext>
            </a:extLst>
          </p:cNvPr>
          <p:cNvGraphicFramePr>
            <a:graphicFrameLocks noGrp="1"/>
          </p:cNvGraphicFramePr>
          <p:nvPr/>
        </p:nvGraphicFramePr>
        <p:xfrm>
          <a:off x="1761274" y="1746324"/>
          <a:ext cx="8669452" cy="38500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5912">
                  <a:extLst>
                    <a:ext uri="{9D8B030D-6E8A-4147-A177-3AD203B41FA5}">
                      <a16:colId xmlns:a16="http://schemas.microsoft.com/office/drawing/2014/main" val="3930498422"/>
                    </a:ext>
                  </a:extLst>
                </a:gridCol>
                <a:gridCol w="2891586">
                  <a:extLst>
                    <a:ext uri="{9D8B030D-6E8A-4147-A177-3AD203B41FA5}">
                      <a16:colId xmlns:a16="http://schemas.microsoft.com/office/drawing/2014/main" val="1413536885"/>
                    </a:ext>
                  </a:extLst>
                </a:gridCol>
                <a:gridCol w="3311954">
                  <a:extLst>
                    <a:ext uri="{9D8B030D-6E8A-4147-A177-3AD203B41FA5}">
                      <a16:colId xmlns:a16="http://schemas.microsoft.com/office/drawing/2014/main" val="130750826"/>
                    </a:ext>
                  </a:extLst>
                </a:gridCol>
              </a:tblGrid>
              <a:tr h="462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H0</a:t>
                      </a:r>
                      <a:endParaRPr lang="ko-KR" altLang="en-US" sz="18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는 등락률에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등락률은 </a:t>
                      </a:r>
                      <a:r>
                        <a:rPr lang="en-US" altLang="ko-KR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</a:t>
                      </a:r>
                      <a:r>
                        <a:rPr lang="ko-KR" altLang="en-US" sz="18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영향이 없다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57140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변수명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X-&gt;</a:t>
                      </a:r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등락률</a:t>
                      </a:r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-&gt;x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2174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대비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0.0515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0.022</a:t>
                      </a:r>
                      <a:endParaRPr lang="ko-KR" altLang="en-US" sz="18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01407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코스피 등락률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0.0359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0.0118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815737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0.0554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0.1155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992479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개인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0.0209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0.0795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660141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순매수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외국인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0.2787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0.0465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198705"/>
                  </a:ext>
                </a:extLst>
              </a:tr>
              <a:tr h="423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기사감성점수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0.2466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0.3881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566843"/>
                  </a:ext>
                </a:extLst>
              </a:tr>
              <a:tr h="42342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신한지주</a:t>
                      </a:r>
                      <a:r>
                        <a:rPr lang="en-US" altLang="ko-KR" sz="18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(lag:4)</a:t>
                      </a:r>
                      <a:endParaRPr lang="ko-KR" altLang="en-US" sz="18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5599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C12942-564E-9AE9-E4DB-E2E289DA8D90}"/>
              </a:ext>
            </a:extLst>
          </p:cNvPr>
          <p:cNvSpPr txBox="1"/>
          <p:nvPr/>
        </p:nvSpPr>
        <p:spPr>
          <a:xfrm>
            <a:off x="541618" y="82518"/>
            <a:ext cx="1078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endParaRPr lang="ko-KR" altLang="en-US" sz="4000" spc="-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D6BF45-B3AC-08A5-234D-AC8FED802261}"/>
              </a:ext>
            </a:extLst>
          </p:cNvPr>
          <p:cNvSpPr/>
          <p:nvPr/>
        </p:nvSpPr>
        <p:spPr>
          <a:xfrm>
            <a:off x="474551" y="790404"/>
            <a:ext cx="369332" cy="369332"/>
          </a:xfrm>
          <a:prstGeom prst="ellipse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C86CCC-22B2-F20C-2B89-3FCAA447589B}"/>
              </a:ext>
            </a:extLst>
          </p:cNvPr>
          <p:cNvSpPr/>
          <p:nvPr/>
        </p:nvSpPr>
        <p:spPr>
          <a:xfrm>
            <a:off x="-188259" y="0"/>
            <a:ext cx="735380" cy="790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6F2E6-ECDB-E6B0-1FC0-A8A2D918DA63}"/>
              </a:ext>
            </a:extLst>
          </p:cNvPr>
          <p:cNvSpPr txBox="1"/>
          <p:nvPr/>
        </p:nvSpPr>
        <p:spPr>
          <a:xfrm>
            <a:off x="-209193" y="-279049"/>
            <a:ext cx="10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spc="-300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56A987-D4CE-0B5B-1118-602FA037583B}"/>
              </a:ext>
            </a:extLst>
          </p:cNvPr>
          <p:cNvSpPr/>
          <p:nvPr/>
        </p:nvSpPr>
        <p:spPr>
          <a:xfrm>
            <a:off x="11307027" y="-3273"/>
            <a:ext cx="642926" cy="881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9551AE-517F-A283-503A-7C32E56C0B3A}"/>
              </a:ext>
            </a:extLst>
          </p:cNvPr>
          <p:cNvSpPr/>
          <p:nvPr/>
        </p:nvSpPr>
        <p:spPr>
          <a:xfrm>
            <a:off x="1620374" y="4253747"/>
            <a:ext cx="8913155" cy="99957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E238E-A2BB-F90F-80A8-9672134B0451}"/>
              </a:ext>
            </a:extLst>
          </p:cNvPr>
          <p:cNvSpPr txBox="1"/>
          <p:nvPr/>
        </p:nvSpPr>
        <p:spPr>
          <a:xfrm>
            <a:off x="2989690" y="5723190"/>
            <a:ext cx="6543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등락률이 외국인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순매수량에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영향이 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기사감성점수는 아무 영향이 없음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E7D856-93D0-ACDE-E971-39815BECF59F}"/>
              </a:ext>
            </a:extLst>
          </p:cNvPr>
          <p:cNvSpPr/>
          <p:nvPr/>
        </p:nvSpPr>
        <p:spPr>
          <a:xfrm>
            <a:off x="629768" y="1202452"/>
            <a:ext cx="1647267" cy="434397"/>
          </a:xfrm>
          <a:prstGeom prst="rect">
            <a:avLst/>
          </a:prstGeom>
          <a:pattFill prst="smGrid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D11AE-F5AB-70E3-EDFC-2C2A78A99D2F}"/>
              </a:ext>
            </a:extLst>
          </p:cNvPr>
          <p:cNvSpPr txBox="1"/>
          <p:nvPr/>
        </p:nvSpPr>
        <p:spPr>
          <a:xfrm>
            <a:off x="579342" y="1220010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신한지주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39CC0-6B20-43E5-20E0-0C6D3EA45DA3}"/>
              </a:ext>
            </a:extLst>
          </p:cNvPr>
          <p:cNvSpPr txBox="1"/>
          <p:nvPr/>
        </p:nvSpPr>
        <p:spPr>
          <a:xfrm>
            <a:off x="541618" y="800729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인과관계 검정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D499F2-8E1A-5956-5645-53EA8509AA36}"/>
              </a:ext>
            </a:extLst>
          </p:cNvPr>
          <p:cNvSpPr/>
          <p:nvPr/>
        </p:nvSpPr>
        <p:spPr>
          <a:xfrm>
            <a:off x="9961055" y="6544235"/>
            <a:ext cx="2230945" cy="31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7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6021</Words>
  <Application>Microsoft Office PowerPoint</Application>
  <PresentationFormat>와이드스크린</PresentationFormat>
  <Paragraphs>1711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6" baseType="lpstr">
      <vt:lpstr>나눔스퀘어_ac</vt:lpstr>
      <vt:lpstr>나눔스퀘어_ac Bold</vt:lpstr>
      <vt:lpstr>나눔스퀘어_ac ExtraBold</vt:lpstr>
      <vt:lpstr>나눔스퀘어OTF_ac</vt:lpstr>
      <vt:lpstr>나눔스퀘어OTF_ac Bold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</cp:lastModifiedBy>
  <cp:revision>224</cp:revision>
  <dcterms:created xsi:type="dcterms:W3CDTF">2021-06-13T09:03:46Z</dcterms:created>
  <dcterms:modified xsi:type="dcterms:W3CDTF">2023-05-05T05:21:25Z</dcterms:modified>
</cp:coreProperties>
</file>